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823" r:id="rId2"/>
  </p:sldMasterIdLst>
  <p:notesMasterIdLst>
    <p:notesMasterId r:id="rId25"/>
  </p:notesMasterIdLst>
  <p:handoutMasterIdLst>
    <p:handoutMasterId r:id="rId26"/>
  </p:handoutMasterIdLst>
  <p:sldIdLst>
    <p:sldId id="256" r:id="rId3"/>
    <p:sldId id="341" r:id="rId4"/>
    <p:sldId id="335" r:id="rId5"/>
    <p:sldId id="342" r:id="rId6"/>
    <p:sldId id="355" r:id="rId7"/>
    <p:sldId id="343" r:id="rId8"/>
    <p:sldId id="344" r:id="rId9"/>
    <p:sldId id="336" r:id="rId10"/>
    <p:sldId id="345" r:id="rId11"/>
    <p:sldId id="338" r:id="rId12"/>
    <p:sldId id="318" r:id="rId13"/>
    <p:sldId id="347" r:id="rId14"/>
    <p:sldId id="349" r:id="rId15"/>
    <p:sldId id="350" r:id="rId16"/>
    <p:sldId id="351" r:id="rId17"/>
    <p:sldId id="340" r:id="rId18"/>
    <p:sldId id="348" r:id="rId19"/>
    <p:sldId id="352" r:id="rId20"/>
    <p:sldId id="354" r:id="rId21"/>
    <p:sldId id="353" r:id="rId22"/>
    <p:sldId id="316" r:id="rId23"/>
    <p:sldId id="357" r:id="rId24"/>
  </p:sldIdLst>
  <p:sldSz cx="9144000" cy="6858000" type="screen4x3"/>
  <p:notesSz cx="6797675" cy="9928225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BCD00"/>
    <a:srgbClr val="94C13A"/>
    <a:srgbClr val="94C11C"/>
    <a:srgbClr val="FD9A49"/>
    <a:srgbClr val="91BE3A"/>
    <a:srgbClr val="EBF3F5"/>
    <a:srgbClr val="6EA532"/>
    <a:srgbClr val="86878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76" autoAdjust="0"/>
    <p:restoredTop sz="87771" autoAdjust="0"/>
  </p:normalViewPr>
  <p:slideViewPr>
    <p:cSldViewPr snapToGrid="0" snapToObjects="1">
      <p:cViewPr>
        <p:scale>
          <a:sx n="75" d="100"/>
          <a:sy n="75" d="100"/>
        </p:scale>
        <p:origin x="-324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5AFDE9-4085-491D-B874-E1547482480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A5FB96D5-04D5-48DD-8008-6ABFE716FC92}">
      <dgm:prSet phldrT="[Text]"/>
      <dgm:spPr>
        <a:solidFill>
          <a:srgbClr val="00CC66"/>
        </a:solidFill>
      </dgm:spPr>
      <dgm:t>
        <a:bodyPr/>
        <a:lstStyle/>
        <a:p>
          <a:r>
            <a:rPr lang="en-GB" noProof="0" dirty="0" smtClean="0"/>
            <a:t>July 2013</a:t>
          </a:r>
          <a:endParaRPr lang="en-GB" noProof="0" dirty="0"/>
        </a:p>
      </dgm:t>
    </dgm:pt>
    <dgm:pt modelId="{4DEA7DCA-144C-4EDD-BF00-42D5A7A3588B}" type="parTrans" cxnId="{5E1DDD0D-926A-4368-BC29-242E1933609A}">
      <dgm:prSet/>
      <dgm:spPr/>
      <dgm:t>
        <a:bodyPr/>
        <a:lstStyle/>
        <a:p>
          <a:endParaRPr lang="en-GB"/>
        </a:p>
      </dgm:t>
    </dgm:pt>
    <dgm:pt modelId="{89911593-C784-493D-880B-09FEF21C647F}" type="sibTrans" cxnId="{5E1DDD0D-926A-4368-BC29-242E1933609A}">
      <dgm:prSet/>
      <dgm:spPr/>
      <dgm:t>
        <a:bodyPr/>
        <a:lstStyle/>
        <a:p>
          <a:endParaRPr lang="en-GB"/>
        </a:p>
      </dgm:t>
    </dgm:pt>
    <dgm:pt modelId="{7FC52E3F-A008-4378-9B65-CD94D6B784E8}">
      <dgm:prSet phldrT="[Text]"/>
      <dgm:spPr>
        <a:solidFill>
          <a:srgbClr val="339933"/>
        </a:solidFill>
      </dgm:spPr>
      <dgm:t>
        <a:bodyPr/>
        <a:lstStyle/>
        <a:p>
          <a:r>
            <a:rPr lang="en-GB" noProof="0" dirty="0" smtClean="0"/>
            <a:t>July 2015</a:t>
          </a:r>
          <a:endParaRPr lang="en-GB" noProof="0" dirty="0"/>
        </a:p>
      </dgm:t>
    </dgm:pt>
    <dgm:pt modelId="{96FAA744-104D-4F4D-8773-93FF91453ED4}" type="parTrans" cxnId="{2D21EB08-AA75-4192-A7DB-C49545F55C65}">
      <dgm:prSet/>
      <dgm:spPr/>
      <dgm:t>
        <a:bodyPr/>
        <a:lstStyle/>
        <a:p>
          <a:endParaRPr lang="en-GB"/>
        </a:p>
      </dgm:t>
    </dgm:pt>
    <dgm:pt modelId="{48CD436A-BB25-45BD-91B5-8386BC69DD6C}" type="sibTrans" cxnId="{2D21EB08-AA75-4192-A7DB-C49545F55C65}">
      <dgm:prSet/>
      <dgm:spPr/>
      <dgm:t>
        <a:bodyPr/>
        <a:lstStyle/>
        <a:p>
          <a:endParaRPr lang="en-GB"/>
        </a:p>
      </dgm:t>
    </dgm:pt>
    <dgm:pt modelId="{D006A236-6863-455C-84BB-B5F980127C55}">
      <dgm:prSet phldrT="[Text]"/>
      <dgm:spPr>
        <a:solidFill>
          <a:srgbClr val="006600"/>
        </a:solidFill>
      </dgm:spPr>
      <dgm:t>
        <a:bodyPr/>
        <a:lstStyle/>
        <a:p>
          <a:r>
            <a:rPr lang="en-GB" noProof="0" dirty="0" smtClean="0"/>
            <a:t>2016</a:t>
          </a:r>
          <a:endParaRPr lang="en-GB" noProof="0" dirty="0"/>
        </a:p>
      </dgm:t>
    </dgm:pt>
    <dgm:pt modelId="{2D626A84-F3C7-4B0D-8804-81805C4EA9A4}" type="parTrans" cxnId="{64DB8239-E4DF-4898-9BAC-CF8998EB3521}">
      <dgm:prSet/>
      <dgm:spPr/>
      <dgm:t>
        <a:bodyPr/>
        <a:lstStyle/>
        <a:p>
          <a:endParaRPr lang="en-GB"/>
        </a:p>
      </dgm:t>
    </dgm:pt>
    <dgm:pt modelId="{4871D7E5-70BB-4C65-A9A5-069B84478D59}" type="sibTrans" cxnId="{64DB8239-E4DF-4898-9BAC-CF8998EB3521}">
      <dgm:prSet/>
      <dgm:spPr/>
      <dgm:t>
        <a:bodyPr/>
        <a:lstStyle/>
        <a:p>
          <a:endParaRPr lang="en-GB"/>
        </a:p>
      </dgm:t>
    </dgm:pt>
    <dgm:pt modelId="{C4DBE8F9-B25E-4820-A445-FC94432CAD91}">
      <dgm:prSet phldrT="[Text]" custT="1"/>
      <dgm:spPr/>
      <dgm:t>
        <a:bodyPr/>
        <a:lstStyle/>
        <a:p>
          <a:r>
            <a:rPr lang="en-GB" sz="2400" noProof="0" dirty="0" smtClean="0"/>
            <a:t>Entry into force</a:t>
          </a:r>
          <a:endParaRPr lang="en-GB" sz="2400" noProof="0" dirty="0"/>
        </a:p>
      </dgm:t>
    </dgm:pt>
    <dgm:pt modelId="{4CA253AC-1300-4AB7-B446-892A8695FDDA}" type="parTrans" cxnId="{99E78556-AA45-48C8-B1E5-F178BA651055}">
      <dgm:prSet/>
      <dgm:spPr/>
      <dgm:t>
        <a:bodyPr/>
        <a:lstStyle/>
        <a:p>
          <a:endParaRPr lang="en-GB"/>
        </a:p>
      </dgm:t>
    </dgm:pt>
    <dgm:pt modelId="{2894F2ED-6D0D-4433-A9EA-90059B884B26}" type="sibTrans" cxnId="{99E78556-AA45-48C8-B1E5-F178BA651055}">
      <dgm:prSet/>
      <dgm:spPr/>
      <dgm:t>
        <a:bodyPr/>
        <a:lstStyle/>
        <a:p>
          <a:endParaRPr lang="en-GB"/>
        </a:p>
      </dgm:t>
    </dgm:pt>
    <dgm:pt modelId="{5E4DB642-D48E-459D-8B9F-003BF41BEA61}">
      <dgm:prSet phldrT="[Text]" custT="1"/>
      <dgm:spPr/>
      <dgm:t>
        <a:bodyPr/>
        <a:lstStyle/>
        <a:p>
          <a:r>
            <a:rPr lang="en-GB" sz="2400" noProof="0" dirty="0" smtClean="0"/>
            <a:t>Transposition deadline</a:t>
          </a:r>
          <a:endParaRPr lang="en-GB" sz="2400" noProof="0" dirty="0"/>
        </a:p>
      </dgm:t>
    </dgm:pt>
    <dgm:pt modelId="{5C863DCA-8D2C-4054-9D3F-A2A582ADF0BB}" type="parTrans" cxnId="{65AA1980-F8F9-466E-92C4-B58860F18223}">
      <dgm:prSet/>
      <dgm:spPr/>
      <dgm:t>
        <a:bodyPr/>
        <a:lstStyle/>
        <a:p>
          <a:endParaRPr lang="en-GB"/>
        </a:p>
      </dgm:t>
    </dgm:pt>
    <dgm:pt modelId="{5A6C34D2-35C0-44A6-AD82-F5EE2EB9203B}" type="sibTrans" cxnId="{65AA1980-F8F9-466E-92C4-B58860F18223}">
      <dgm:prSet/>
      <dgm:spPr/>
      <dgm:t>
        <a:bodyPr/>
        <a:lstStyle/>
        <a:p>
          <a:endParaRPr lang="en-GB"/>
        </a:p>
      </dgm:t>
    </dgm:pt>
    <dgm:pt modelId="{7633EDBE-86C9-4D9E-B324-AEC88BC49B13}">
      <dgm:prSet phldrT="[Text]" custT="1"/>
      <dgm:spPr/>
      <dgm:t>
        <a:bodyPr/>
        <a:lstStyle/>
        <a:p>
          <a:pPr algn="l"/>
          <a:r>
            <a:rPr lang="en-GB" sz="2400" noProof="0" dirty="0" smtClean="0"/>
            <a:t>1st full application by companies (or earlier)</a:t>
          </a:r>
          <a:endParaRPr lang="en-GB" sz="2400" noProof="0" dirty="0"/>
        </a:p>
      </dgm:t>
    </dgm:pt>
    <dgm:pt modelId="{D4A3E699-CA23-4B1B-B8DE-233D9923F127}" type="parTrans" cxnId="{A15D8D99-528A-443E-96DA-81608A613E4B}">
      <dgm:prSet/>
      <dgm:spPr/>
      <dgm:t>
        <a:bodyPr/>
        <a:lstStyle/>
        <a:p>
          <a:endParaRPr lang="en-GB"/>
        </a:p>
      </dgm:t>
    </dgm:pt>
    <dgm:pt modelId="{7EC8867A-2976-41A4-8F5C-F45E55EDC82D}" type="sibTrans" cxnId="{A15D8D99-528A-443E-96DA-81608A613E4B}">
      <dgm:prSet/>
      <dgm:spPr/>
      <dgm:t>
        <a:bodyPr/>
        <a:lstStyle/>
        <a:p>
          <a:endParaRPr lang="en-GB"/>
        </a:p>
      </dgm:t>
    </dgm:pt>
    <dgm:pt modelId="{C7FAD91F-E10C-4FF6-A8CC-6B80AE2847F2}" type="pres">
      <dgm:prSet presAssocID="{F85AFDE9-4085-491D-B874-E1547482480B}" presName="Name0" presStyleCnt="0">
        <dgm:presLayoutVars>
          <dgm:dir/>
          <dgm:animLvl val="lvl"/>
          <dgm:resizeHandles val="exact"/>
        </dgm:presLayoutVars>
      </dgm:prSet>
      <dgm:spPr/>
    </dgm:pt>
    <dgm:pt modelId="{12B6037C-C56E-4F32-A676-14FE665682EB}" type="pres">
      <dgm:prSet presAssocID="{A5FB96D5-04D5-48DD-8008-6ABFE716FC92}" presName="composite" presStyleCnt="0"/>
      <dgm:spPr/>
    </dgm:pt>
    <dgm:pt modelId="{31BDC787-B6E0-4C85-A18E-8A35CE95AFF5}" type="pres">
      <dgm:prSet presAssocID="{A5FB96D5-04D5-48DD-8008-6ABFE716FC92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C84DA09-281A-4D08-8010-ECE577B2E604}" type="pres">
      <dgm:prSet presAssocID="{A5FB96D5-04D5-48DD-8008-6ABFE716FC92}" presName="desTx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B274B3B-7B71-4629-B417-E66ECA4EE4E9}" type="pres">
      <dgm:prSet presAssocID="{89911593-C784-493D-880B-09FEF21C647F}" presName="space" presStyleCnt="0"/>
      <dgm:spPr/>
    </dgm:pt>
    <dgm:pt modelId="{290E820F-6DFE-4E01-AA99-2FCD0ADD5144}" type="pres">
      <dgm:prSet presAssocID="{7FC52E3F-A008-4378-9B65-CD94D6B784E8}" presName="composite" presStyleCnt="0"/>
      <dgm:spPr/>
    </dgm:pt>
    <dgm:pt modelId="{17881ED4-66A9-4B14-B509-BA5096136506}" type="pres">
      <dgm:prSet presAssocID="{7FC52E3F-A008-4378-9B65-CD94D6B784E8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3D73593-DE93-4690-850F-6A26C9F1EBA6}" type="pres">
      <dgm:prSet presAssocID="{7FC52E3F-A008-4378-9B65-CD94D6B784E8}" presName="desTx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CCF7D1D-E6FA-456D-A4E5-7DC2238B62C1}" type="pres">
      <dgm:prSet presAssocID="{48CD436A-BB25-45BD-91B5-8386BC69DD6C}" presName="space" presStyleCnt="0"/>
      <dgm:spPr/>
    </dgm:pt>
    <dgm:pt modelId="{ED7A994B-FC73-41C1-9C18-8231B1A841DC}" type="pres">
      <dgm:prSet presAssocID="{D006A236-6863-455C-84BB-B5F980127C55}" presName="composite" presStyleCnt="0"/>
      <dgm:spPr/>
    </dgm:pt>
    <dgm:pt modelId="{553BDE82-9ABE-4641-BF3D-A532FA7322B2}" type="pres">
      <dgm:prSet presAssocID="{D006A236-6863-455C-84BB-B5F980127C55}" presName="par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5A751F0-AA2E-4C72-A6B2-C926FD82EF61}" type="pres">
      <dgm:prSet presAssocID="{D006A236-6863-455C-84BB-B5F980127C55}" presName="desTx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055715A-6FA5-4DEA-BF13-B8508CADF062}" type="presOf" srcId="{F85AFDE9-4085-491D-B874-E1547482480B}" destId="{C7FAD91F-E10C-4FF6-A8CC-6B80AE2847F2}" srcOrd="0" destOrd="0" presId="urn:microsoft.com/office/officeart/2005/8/layout/chevron1"/>
    <dgm:cxn modelId="{454328F7-E5D0-41E5-B81E-60E54D5EF604}" type="presOf" srcId="{A5FB96D5-04D5-48DD-8008-6ABFE716FC92}" destId="{31BDC787-B6E0-4C85-A18E-8A35CE95AFF5}" srcOrd="0" destOrd="0" presId="urn:microsoft.com/office/officeart/2005/8/layout/chevron1"/>
    <dgm:cxn modelId="{64DB8239-E4DF-4898-9BAC-CF8998EB3521}" srcId="{F85AFDE9-4085-491D-B874-E1547482480B}" destId="{D006A236-6863-455C-84BB-B5F980127C55}" srcOrd="2" destOrd="0" parTransId="{2D626A84-F3C7-4B0D-8804-81805C4EA9A4}" sibTransId="{4871D7E5-70BB-4C65-A9A5-069B84478D59}"/>
    <dgm:cxn modelId="{65AA1980-F8F9-466E-92C4-B58860F18223}" srcId="{7FC52E3F-A008-4378-9B65-CD94D6B784E8}" destId="{5E4DB642-D48E-459D-8B9F-003BF41BEA61}" srcOrd="0" destOrd="0" parTransId="{5C863DCA-8D2C-4054-9D3F-A2A582ADF0BB}" sibTransId="{5A6C34D2-35C0-44A6-AD82-F5EE2EB9203B}"/>
    <dgm:cxn modelId="{AB2D825F-EE25-4A10-A3A5-6D6000550A02}" type="presOf" srcId="{5E4DB642-D48E-459D-8B9F-003BF41BEA61}" destId="{E3D73593-DE93-4690-850F-6A26C9F1EBA6}" srcOrd="0" destOrd="0" presId="urn:microsoft.com/office/officeart/2005/8/layout/chevron1"/>
    <dgm:cxn modelId="{2D21EB08-AA75-4192-A7DB-C49545F55C65}" srcId="{F85AFDE9-4085-491D-B874-E1547482480B}" destId="{7FC52E3F-A008-4378-9B65-CD94D6B784E8}" srcOrd="1" destOrd="0" parTransId="{96FAA744-104D-4F4D-8773-93FF91453ED4}" sibTransId="{48CD436A-BB25-45BD-91B5-8386BC69DD6C}"/>
    <dgm:cxn modelId="{5E1DDD0D-926A-4368-BC29-242E1933609A}" srcId="{F85AFDE9-4085-491D-B874-E1547482480B}" destId="{A5FB96D5-04D5-48DD-8008-6ABFE716FC92}" srcOrd="0" destOrd="0" parTransId="{4DEA7DCA-144C-4EDD-BF00-42D5A7A3588B}" sibTransId="{89911593-C784-493D-880B-09FEF21C647F}"/>
    <dgm:cxn modelId="{99E78556-AA45-48C8-B1E5-F178BA651055}" srcId="{A5FB96D5-04D5-48DD-8008-6ABFE716FC92}" destId="{C4DBE8F9-B25E-4820-A445-FC94432CAD91}" srcOrd="0" destOrd="0" parTransId="{4CA253AC-1300-4AB7-B446-892A8695FDDA}" sibTransId="{2894F2ED-6D0D-4433-A9EA-90059B884B26}"/>
    <dgm:cxn modelId="{1CFD29C0-A215-4B85-8045-9209D34B6F31}" type="presOf" srcId="{C4DBE8F9-B25E-4820-A445-FC94432CAD91}" destId="{8C84DA09-281A-4D08-8010-ECE577B2E604}" srcOrd="0" destOrd="0" presId="urn:microsoft.com/office/officeart/2005/8/layout/chevron1"/>
    <dgm:cxn modelId="{CC1403BE-8902-4B72-8A15-678A22D33B4E}" type="presOf" srcId="{7633EDBE-86C9-4D9E-B324-AEC88BC49B13}" destId="{25A751F0-AA2E-4C72-A6B2-C926FD82EF61}" srcOrd="0" destOrd="0" presId="urn:microsoft.com/office/officeart/2005/8/layout/chevron1"/>
    <dgm:cxn modelId="{A15D8D99-528A-443E-96DA-81608A613E4B}" srcId="{D006A236-6863-455C-84BB-B5F980127C55}" destId="{7633EDBE-86C9-4D9E-B324-AEC88BC49B13}" srcOrd="0" destOrd="0" parTransId="{D4A3E699-CA23-4B1B-B8DE-233D9923F127}" sibTransId="{7EC8867A-2976-41A4-8F5C-F45E55EDC82D}"/>
    <dgm:cxn modelId="{4355318B-C715-42F4-84EB-7127381ADE7E}" type="presOf" srcId="{D006A236-6863-455C-84BB-B5F980127C55}" destId="{553BDE82-9ABE-4641-BF3D-A532FA7322B2}" srcOrd="0" destOrd="0" presId="urn:microsoft.com/office/officeart/2005/8/layout/chevron1"/>
    <dgm:cxn modelId="{F6285EB5-0AC2-455D-8B9E-B0CFD52A95B7}" type="presOf" srcId="{7FC52E3F-A008-4378-9B65-CD94D6B784E8}" destId="{17881ED4-66A9-4B14-B509-BA5096136506}" srcOrd="0" destOrd="0" presId="urn:microsoft.com/office/officeart/2005/8/layout/chevron1"/>
    <dgm:cxn modelId="{41C7049E-31BC-4A6F-A164-95C72774866F}" type="presParOf" srcId="{C7FAD91F-E10C-4FF6-A8CC-6B80AE2847F2}" destId="{12B6037C-C56E-4F32-A676-14FE665682EB}" srcOrd="0" destOrd="0" presId="urn:microsoft.com/office/officeart/2005/8/layout/chevron1"/>
    <dgm:cxn modelId="{24D53F4D-5C5A-4094-A595-527CFD784F0E}" type="presParOf" srcId="{12B6037C-C56E-4F32-A676-14FE665682EB}" destId="{31BDC787-B6E0-4C85-A18E-8A35CE95AFF5}" srcOrd="0" destOrd="0" presId="urn:microsoft.com/office/officeart/2005/8/layout/chevron1"/>
    <dgm:cxn modelId="{2BB623DE-F627-4654-9FB7-0FE7B3C396B4}" type="presParOf" srcId="{12B6037C-C56E-4F32-A676-14FE665682EB}" destId="{8C84DA09-281A-4D08-8010-ECE577B2E604}" srcOrd="1" destOrd="0" presId="urn:microsoft.com/office/officeart/2005/8/layout/chevron1"/>
    <dgm:cxn modelId="{88F890C8-D703-4C90-8FB1-D4B9FD81B0C9}" type="presParOf" srcId="{C7FAD91F-E10C-4FF6-A8CC-6B80AE2847F2}" destId="{8B274B3B-7B71-4629-B417-E66ECA4EE4E9}" srcOrd="1" destOrd="0" presId="urn:microsoft.com/office/officeart/2005/8/layout/chevron1"/>
    <dgm:cxn modelId="{B97E3F1F-4E42-4C86-94D4-3FAF97CA9E32}" type="presParOf" srcId="{C7FAD91F-E10C-4FF6-A8CC-6B80AE2847F2}" destId="{290E820F-6DFE-4E01-AA99-2FCD0ADD5144}" srcOrd="2" destOrd="0" presId="urn:microsoft.com/office/officeart/2005/8/layout/chevron1"/>
    <dgm:cxn modelId="{2EB045A9-6CA4-401C-BD63-662CDD7FF751}" type="presParOf" srcId="{290E820F-6DFE-4E01-AA99-2FCD0ADD5144}" destId="{17881ED4-66A9-4B14-B509-BA5096136506}" srcOrd="0" destOrd="0" presId="urn:microsoft.com/office/officeart/2005/8/layout/chevron1"/>
    <dgm:cxn modelId="{93C82AD4-66FD-4F0D-9B44-551E485AEFB9}" type="presParOf" srcId="{290E820F-6DFE-4E01-AA99-2FCD0ADD5144}" destId="{E3D73593-DE93-4690-850F-6A26C9F1EBA6}" srcOrd="1" destOrd="0" presId="urn:microsoft.com/office/officeart/2005/8/layout/chevron1"/>
    <dgm:cxn modelId="{5962BF41-BBAC-41BB-92B9-94B3510F3AE1}" type="presParOf" srcId="{C7FAD91F-E10C-4FF6-A8CC-6B80AE2847F2}" destId="{FCCF7D1D-E6FA-456D-A4E5-7DC2238B62C1}" srcOrd="3" destOrd="0" presId="urn:microsoft.com/office/officeart/2005/8/layout/chevron1"/>
    <dgm:cxn modelId="{AD4636EE-00BD-4939-8B72-EF51F5E078E3}" type="presParOf" srcId="{C7FAD91F-E10C-4FF6-A8CC-6B80AE2847F2}" destId="{ED7A994B-FC73-41C1-9C18-8231B1A841DC}" srcOrd="4" destOrd="0" presId="urn:microsoft.com/office/officeart/2005/8/layout/chevron1"/>
    <dgm:cxn modelId="{393F248B-0F67-4C15-A79A-375807774D5E}" type="presParOf" srcId="{ED7A994B-FC73-41C1-9C18-8231B1A841DC}" destId="{553BDE82-9ABE-4641-BF3D-A532FA7322B2}" srcOrd="0" destOrd="0" presId="urn:microsoft.com/office/officeart/2005/8/layout/chevron1"/>
    <dgm:cxn modelId="{44D721BD-7DF9-46E7-84CB-19C423F186A3}" type="presParOf" srcId="{ED7A994B-FC73-41C1-9C18-8231B1A841DC}" destId="{25A751F0-AA2E-4C72-A6B2-C926FD82EF61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BDC787-B6E0-4C85-A18E-8A35CE95AFF5}">
      <dsp:nvSpPr>
        <dsp:cNvPr id="0" name=""/>
        <dsp:cNvSpPr/>
      </dsp:nvSpPr>
      <dsp:spPr>
        <a:xfrm>
          <a:off x="3355" y="440261"/>
          <a:ext cx="2880729" cy="1152291"/>
        </a:xfrm>
        <a:prstGeom prst="chevron">
          <a:avLst/>
        </a:prstGeom>
        <a:solidFill>
          <a:srgbClr val="00CC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019" tIns="49340" rIns="49340" bIns="4934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kern="1200" noProof="0" dirty="0" smtClean="0"/>
            <a:t>July 2013</a:t>
          </a:r>
          <a:endParaRPr lang="en-GB" sz="3700" kern="1200" noProof="0" dirty="0"/>
        </a:p>
      </dsp:txBody>
      <dsp:txXfrm>
        <a:off x="579501" y="440261"/>
        <a:ext cx="1728438" cy="1152291"/>
      </dsp:txXfrm>
    </dsp:sp>
    <dsp:sp modelId="{8C84DA09-281A-4D08-8010-ECE577B2E604}">
      <dsp:nvSpPr>
        <dsp:cNvPr id="0" name=""/>
        <dsp:cNvSpPr/>
      </dsp:nvSpPr>
      <dsp:spPr>
        <a:xfrm>
          <a:off x="3355" y="1736589"/>
          <a:ext cx="2304583" cy="13521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noProof="0" dirty="0" smtClean="0"/>
            <a:t>Entry into force</a:t>
          </a:r>
          <a:endParaRPr lang="en-GB" sz="2400" kern="1200" noProof="0" dirty="0"/>
        </a:p>
      </dsp:txBody>
      <dsp:txXfrm>
        <a:off x="3355" y="1736589"/>
        <a:ext cx="2304583" cy="1352162"/>
      </dsp:txXfrm>
    </dsp:sp>
    <dsp:sp modelId="{17881ED4-66A9-4B14-B509-BA5096136506}">
      <dsp:nvSpPr>
        <dsp:cNvPr id="0" name=""/>
        <dsp:cNvSpPr/>
      </dsp:nvSpPr>
      <dsp:spPr>
        <a:xfrm>
          <a:off x="2668085" y="440261"/>
          <a:ext cx="2880729" cy="1152291"/>
        </a:xfrm>
        <a:prstGeom prst="chevron">
          <a:avLst/>
        </a:prstGeom>
        <a:solidFill>
          <a:srgbClr val="3399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019" tIns="49340" rIns="49340" bIns="4934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kern="1200" noProof="0" dirty="0" smtClean="0"/>
            <a:t>July 2015</a:t>
          </a:r>
          <a:endParaRPr lang="en-GB" sz="3700" kern="1200" noProof="0" dirty="0"/>
        </a:p>
      </dsp:txBody>
      <dsp:txXfrm>
        <a:off x="3244231" y="440261"/>
        <a:ext cx="1728438" cy="1152291"/>
      </dsp:txXfrm>
    </dsp:sp>
    <dsp:sp modelId="{E3D73593-DE93-4690-850F-6A26C9F1EBA6}">
      <dsp:nvSpPr>
        <dsp:cNvPr id="0" name=""/>
        <dsp:cNvSpPr/>
      </dsp:nvSpPr>
      <dsp:spPr>
        <a:xfrm>
          <a:off x="2668085" y="1736589"/>
          <a:ext cx="2304583" cy="13521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noProof="0" dirty="0" smtClean="0"/>
            <a:t>Transposition deadline</a:t>
          </a:r>
          <a:endParaRPr lang="en-GB" sz="2400" kern="1200" noProof="0" dirty="0"/>
        </a:p>
      </dsp:txBody>
      <dsp:txXfrm>
        <a:off x="2668085" y="1736589"/>
        <a:ext cx="2304583" cy="1352162"/>
      </dsp:txXfrm>
    </dsp:sp>
    <dsp:sp modelId="{553BDE82-9ABE-4641-BF3D-A532FA7322B2}">
      <dsp:nvSpPr>
        <dsp:cNvPr id="0" name=""/>
        <dsp:cNvSpPr/>
      </dsp:nvSpPr>
      <dsp:spPr>
        <a:xfrm>
          <a:off x="5332814" y="440261"/>
          <a:ext cx="2880729" cy="1152291"/>
        </a:xfrm>
        <a:prstGeom prst="chevron">
          <a:avLst/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019" tIns="49340" rIns="49340" bIns="4934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kern="1200" noProof="0" dirty="0" smtClean="0"/>
            <a:t>2016</a:t>
          </a:r>
          <a:endParaRPr lang="en-GB" sz="3700" kern="1200" noProof="0" dirty="0"/>
        </a:p>
      </dsp:txBody>
      <dsp:txXfrm>
        <a:off x="5908960" y="440261"/>
        <a:ext cx="1728438" cy="1152291"/>
      </dsp:txXfrm>
    </dsp:sp>
    <dsp:sp modelId="{25A751F0-AA2E-4C72-A6B2-C926FD82EF61}">
      <dsp:nvSpPr>
        <dsp:cNvPr id="0" name=""/>
        <dsp:cNvSpPr/>
      </dsp:nvSpPr>
      <dsp:spPr>
        <a:xfrm>
          <a:off x="5332814" y="1736589"/>
          <a:ext cx="2304583" cy="13521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noProof="0" dirty="0" smtClean="0"/>
            <a:t>1st full application by companies (or earlier)</a:t>
          </a:r>
          <a:endParaRPr lang="en-GB" sz="2400" kern="1200" noProof="0" dirty="0"/>
        </a:p>
      </dsp:txBody>
      <dsp:txXfrm>
        <a:off x="5332814" y="1736589"/>
        <a:ext cx="2304583" cy="13521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411"/>
          </a:xfrm>
          <a:prstGeom prst="rect">
            <a:avLst/>
          </a:prstGeom>
        </p:spPr>
        <p:txBody>
          <a:bodyPr vert="horz" lIns="91274" tIns="45637" rIns="91274" bIns="4563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2" y="0"/>
            <a:ext cx="2945660" cy="496411"/>
          </a:xfrm>
          <a:prstGeom prst="rect">
            <a:avLst/>
          </a:prstGeom>
        </p:spPr>
        <p:txBody>
          <a:bodyPr vert="horz" lIns="91274" tIns="45637" rIns="91274" bIns="4563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384465F-DA6F-4C70-B336-6BAE70CAE4F8}" type="datetime1">
              <a:rPr lang="en-US"/>
              <a:pPr>
                <a:defRPr/>
              </a:pPr>
              <a:t>1/8/2015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60" cy="496411"/>
          </a:xfrm>
          <a:prstGeom prst="rect">
            <a:avLst/>
          </a:prstGeom>
        </p:spPr>
        <p:txBody>
          <a:bodyPr vert="horz" lIns="91274" tIns="45637" rIns="91274" bIns="4563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2" y="9430091"/>
            <a:ext cx="2945660" cy="496411"/>
          </a:xfrm>
          <a:prstGeom prst="rect">
            <a:avLst/>
          </a:prstGeom>
        </p:spPr>
        <p:txBody>
          <a:bodyPr vert="horz" lIns="91274" tIns="45637" rIns="91274" bIns="4563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B8D789C-BF09-4F69-90DC-642DAED2718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6404384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411"/>
          </a:xfrm>
          <a:prstGeom prst="rect">
            <a:avLst/>
          </a:prstGeom>
        </p:spPr>
        <p:txBody>
          <a:bodyPr vert="horz" lIns="91274" tIns="45637" rIns="91274" bIns="4563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411"/>
          </a:xfrm>
          <a:prstGeom prst="rect">
            <a:avLst/>
          </a:prstGeom>
        </p:spPr>
        <p:txBody>
          <a:bodyPr vert="horz" lIns="91274" tIns="45637" rIns="91274" bIns="4563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6EEE93C-8AD4-44C4-8177-B94A12201A7E}" type="datetime1">
              <a:rPr lang="en-US"/>
              <a:pPr>
                <a:defRPr/>
              </a:pPr>
              <a:t>1/8/2015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74" tIns="45637" rIns="91274" bIns="45637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1274" tIns="45637" rIns="91274" bIns="45637" rtlCol="0">
            <a:normAutofit/>
          </a:bodyPr>
          <a:lstStyle/>
          <a:p>
            <a:pPr lvl="0"/>
            <a:r>
              <a:rPr lang="de-AT" noProof="0" smtClean="0"/>
              <a:t>Mastertextformat bearbeiten</a:t>
            </a:r>
          </a:p>
          <a:p>
            <a:pPr lvl="1"/>
            <a:r>
              <a:rPr lang="de-AT" noProof="0" smtClean="0"/>
              <a:t>Zweite Ebene</a:t>
            </a:r>
          </a:p>
          <a:p>
            <a:pPr lvl="2"/>
            <a:r>
              <a:rPr lang="de-AT" noProof="0" smtClean="0"/>
              <a:t>Dritte Ebene</a:t>
            </a:r>
          </a:p>
          <a:p>
            <a:pPr lvl="3"/>
            <a:r>
              <a:rPr lang="de-AT" noProof="0" smtClean="0"/>
              <a:t>Vierte Ebene</a:t>
            </a:r>
          </a:p>
          <a:p>
            <a:pPr lvl="4"/>
            <a:r>
              <a:rPr lang="de-AT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60" cy="496411"/>
          </a:xfrm>
          <a:prstGeom prst="rect">
            <a:avLst/>
          </a:prstGeom>
        </p:spPr>
        <p:txBody>
          <a:bodyPr vert="horz" lIns="91274" tIns="45637" rIns="91274" bIns="4563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2" y="9430091"/>
            <a:ext cx="2945660" cy="496411"/>
          </a:xfrm>
          <a:prstGeom prst="rect">
            <a:avLst/>
          </a:prstGeom>
        </p:spPr>
        <p:txBody>
          <a:bodyPr vert="horz" lIns="91274" tIns="45637" rIns="91274" bIns="4563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1761AA8-789E-42AA-827D-BFFBB5F6612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787878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- implementation</a:t>
            </a:r>
            <a:r>
              <a:rPr lang="en-US" baseline="0" dirty="0" smtClean="0"/>
              <a:t> within 3 years of the AA entry into force (i.e. 2017)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761AA8-789E-42AA-827D-BFFBB5F66120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054825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761AA8-789E-42AA-827D-BFFBB5F66120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969686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lvl="1">
              <a:buFont typeface="Wingdings" pitchFamily="2" charset="2"/>
              <a:buChar char="Ø"/>
            </a:pPr>
            <a:r>
              <a:rPr lang="fr-BE" sz="2000" dirty="0" smtClean="0"/>
              <a:t>No </a:t>
            </a:r>
            <a:r>
              <a:rPr lang="fr-BE" sz="2000" dirty="0" err="1" smtClean="0"/>
              <a:t>reference</a:t>
            </a:r>
            <a:r>
              <a:rPr lang="fr-BE" sz="2000" dirty="0" smtClean="0"/>
              <a:t> </a:t>
            </a:r>
            <a:r>
              <a:rPr lang="fr-BE" sz="2000" b="0" dirty="0" smtClean="0"/>
              <a:t>to the IFRS for </a:t>
            </a:r>
            <a:r>
              <a:rPr lang="fr-BE" sz="2000" b="0" dirty="0" err="1" smtClean="0"/>
              <a:t>SMEs</a:t>
            </a:r>
            <a:r>
              <a:rPr lang="fr-BE" sz="2000" b="0" dirty="0" smtClean="0"/>
              <a:t> in the Directive</a:t>
            </a:r>
          </a:p>
          <a:p>
            <a:pPr lvl="2">
              <a:buFont typeface="Wingdings" pitchFamily="2" charset="2"/>
              <a:buChar char="Ø"/>
            </a:pPr>
            <a:r>
              <a:rPr lang="en-US" sz="1400" dirty="0" smtClean="0"/>
              <a:t>The standard</a:t>
            </a:r>
            <a:r>
              <a:rPr lang="en-US" sz="1400" b="0" dirty="0" smtClean="0"/>
              <a:t> would not serve the objectives of simplification and the reduction of administrative burden for SMEs</a:t>
            </a:r>
          </a:p>
          <a:p>
            <a:pPr lvl="2">
              <a:buFont typeface="Wingdings" pitchFamily="2" charset="2"/>
              <a:buChar char="Ø"/>
            </a:pPr>
            <a:r>
              <a:rPr lang="en-US" sz="1400" dirty="0" smtClean="0"/>
              <a:t>It is not a clear option offered to Member States</a:t>
            </a:r>
            <a:endParaRPr lang="fr-BE" sz="1400" b="0" dirty="0" smtClean="0"/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No specific prohibition either: </a:t>
            </a:r>
          </a:p>
          <a:p>
            <a:pPr lvl="2">
              <a:buFont typeface="Wingdings" pitchFamily="2" charset="2"/>
              <a:buChar char="Ø"/>
            </a:pPr>
            <a:r>
              <a:rPr lang="en-US" sz="1400" dirty="0" smtClean="0"/>
              <a:t>Member States may consider IFRS for SMEs as the basis for their standard</a:t>
            </a:r>
          </a:p>
          <a:p>
            <a:pPr lvl="2">
              <a:buFont typeface="Wingdings" pitchFamily="2" charset="2"/>
              <a:buChar char="Ø"/>
            </a:pPr>
            <a:r>
              <a:rPr lang="en-US" sz="1400" dirty="0" smtClean="0"/>
              <a:t>However two main hurdles</a:t>
            </a:r>
          </a:p>
          <a:p>
            <a:pPr lvl="1">
              <a:buFont typeface="Wingdings" pitchFamily="2" charset="2"/>
              <a:buChar char="Ø"/>
            </a:pPr>
            <a:r>
              <a:rPr lang="fr-BE" sz="2000" dirty="0" smtClean="0"/>
              <a:t>Main </a:t>
            </a:r>
            <a:r>
              <a:rPr lang="fr-BE" sz="2000" dirty="0" err="1" smtClean="0"/>
              <a:t>hurdle</a:t>
            </a:r>
            <a:r>
              <a:rPr lang="fr-BE" sz="2000" dirty="0" smtClean="0"/>
              <a:t> 1, for all </a:t>
            </a:r>
            <a:r>
              <a:rPr lang="fr-BE" sz="2000" dirty="0" err="1" smtClean="0"/>
              <a:t>companies</a:t>
            </a:r>
            <a:r>
              <a:rPr lang="fr-BE" sz="1600" dirty="0" smtClean="0"/>
              <a:t>: </a:t>
            </a:r>
            <a:endParaRPr lang="fr-BE" sz="1600" b="0" dirty="0" smtClean="0"/>
          </a:p>
          <a:p>
            <a:pPr lvl="2">
              <a:buFont typeface="Wingdings" pitchFamily="2" charset="2"/>
              <a:buChar char="Ø"/>
            </a:pPr>
            <a:r>
              <a:rPr lang="fr-BE" sz="1400" dirty="0" err="1" smtClean="0"/>
              <a:t>Need</a:t>
            </a:r>
            <a:r>
              <a:rPr lang="fr-BE" sz="1400" dirty="0" smtClean="0"/>
              <a:t> to check</a:t>
            </a:r>
            <a:r>
              <a:rPr lang="fr-BE" sz="1400" b="0" dirty="0" smtClean="0"/>
              <a:t> compatibility of the </a:t>
            </a:r>
            <a:r>
              <a:rPr lang="en-GB" sz="1400" b="0" dirty="0" smtClean="0"/>
              <a:t>IFRS for SME standard (including the next version to be published in 2014 or 2015) with the new Accounting Directive</a:t>
            </a:r>
          </a:p>
          <a:p>
            <a:pPr lvl="2">
              <a:buFont typeface="Wingdings" pitchFamily="2" charset="2"/>
              <a:buChar char="Ø"/>
            </a:pPr>
            <a:r>
              <a:rPr lang="en-GB" sz="1400" dirty="0" smtClean="0"/>
              <a:t>In particular, the following differences need to be assessed (there may be more!):</a:t>
            </a:r>
          </a:p>
          <a:p>
            <a:pPr lvl="3">
              <a:buFont typeface="Wingdings" pitchFamily="2" charset="2"/>
              <a:buChar char="Ø"/>
            </a:pPr>
            <a:r>
              <a:rPr lang="en-GB" sz="1400" dirty="0" smtClean="0"/>
              <a:t>presentation of unpaid subscribed share capital in the balance sheet</a:t>
            </a:r>
          </a:p>
          <a:p>
            <a:pPr lvl="3">
              <a:buFont typeface="Wingdings" pitchFamily="2" charset="2"/>
              <a:buChar char="Ø"/>
            </a:pPr>
            <a:r>
              <a:rPr lang="en-GB" sz="1400" dirty="0" smtClean="0"/>
              <a:t>Amortisation of goodwill (?)</a:t>
            </a:r>
          </a:p>
          <a:p>
            <a:pPr lvl="2">
              <a:buFont typeface="Wingdings" pitchFamily="2" charset="2"/>
              <a:buChar char="Ø"/>
            </a:pPr>
            <a:r>
              <a:rPr lang="en-GB" sz="1400" b="0" dirty="0" smtClean="0"/>
              <a:t>The compatibility check is the Member State’s responsibility</a:t>
            </a:r>
            <a:endParaRPr lang="fr-BE" sz="1400" b="0" dirty="0" smtClean="0"/>
          </a:p>
          <a:p>
            <a:pPr lvl="1">
              <a:buFont typeface="Wingdings" pitchFamily="2" charset="2"/>
              <a:buChar char="Ø"/>
            </a:pPr>
            <a:r>
              <a:rPr lang="fr-BE" sz="2000" dirty="0" smtClean="0"/>
              <a:t>Main </a:t>
            </a:r>
            <a:r>
              <a:rPr lang="fr-BE" sz="2000" dirty="0" err="1" smtClean="0"/>
              <a:t>hurdle</a:t>
            </a:r>
            <a:r>
              <a:rPr lang="fr-BE" sz="2000" dirty="0" smtClean="0"/>
              <a:t> 2, for </a:t>
            </a:r>
            <a:r>
              <a:rPr lang="fr-BE" sz="2000" dirty="0" err="1" smtClean="0"/>
              <a:t>small</a:t>
            </a:r>
            <a:r>
              <a:rPr lang="fr-BE" sz="2000" dirty="0" smtClean="0"/>
              <a:t> </a:t>
            </a:r>
            <a:r>
              <a:rPr lang="fr-BE" sz="2000" dirty="0" err="1" smtClean="0"/>
              <a:t>companies</a:t>
            </a:r>
            <a:r>
              <a:rPr lang="fr-BE" sz="2000" dirty="0" smtClean="0"/>
              <a:t>: </a:t>
            </a:r>
          </a:p>
          <a:p>
            <a:pPr lvl="2">
              <a:buFont typeface="Wingdings" pitchFamily="2" charset="2"/>
              <a:buChar char="Ø"/>
            </a:pPr>
            <a:r>
              <a:rPr lang="fr-BE" sz="1400" b="0" dirty="0" smtClean="0"/>
              <a:t>The IFRS for SME standard </a:t>
            </a:r>
            <a:r>
              <a:rPr lang="fr-BE" sz="1400" b="0" dirty="0" err="1" smtClean="0"/>
              <a:t>is</a:t>
            </a:r>
            <a:r>
              <a:rPr lang="fr-BE" sz="1400" b="0" dirty="0" smtClean="0"/>
              <a:t> more </a:t>
            </a:r>
            <a:r>
              <a:rPr lang="fr-BE" sz="1400" b="0" dirty="0" err="1" smtClean="0"/>
              <a:t>demanding</a:t>
            </a:r>
            <a:r>
              <a:rPr lang="fr-BE" sz="1400" b="0" dirty="0" smtClean="0"/>
              <a:t> </a:t>
            </a:r>
            <a:r>
              <a:rPr lang="fr-BE" sz="1400" b="0" dirty="0" err="1" smtClean="0"/>
              <a:t>than</a:t>
            </a:r>
            <a:r>
              <a:rPr lang="fr-BE" sz="1400" b="0" dirty="0" smtClean="0"/>
              <a:t> </a:t>
            </a:r>
            <a:r>
              <a:rPr lang="fr-BE" sz="1400" b="0" dirty="0" err="1" smtClean="0"/>
              <a:t>what</a:t>
            </a:r>
            <a:r>
              <a:rPr lang="fr-BE" sz="1400" b="0" dirty="0" smtClean="0"/>
              <a:t> </a:t>
            </a:r>
            <a:r>
              <a:rPr lang="fr-BE" sz="1400" b="0" dirty="0" err="1" smtClean="0"/>
              <a:t>is</a:t>
            </a:r>
            <a:r>
              <a:rPr lang="fr-BE" sz="1400" b="0" dirty="0" smtClean="0"/>
              <a:t> </a:t>
            </a:r>
            <a:r>
              <a:rPr lang="fr-BE" sz="1400" b="0" dirty="0" err="1" smtClean="0"/>
              <a:t>permitted</a:t>
            </a:r>
            <a:r>
              <a:rPr lang="fr-BE" sz="1400" b="0" dirty="0" smtClean="0"/>
              <a:t> by  the </a:t>
            </a:r>
            <a:r>
              <a:rPr lang="fr-BE" sz="1400" b="0" dirty="0" err="1" smtClean="0"/>
              <a:t>simplified</a:t>
            </a:r>
            <a:r>
              <a:rPr lang="fr-BE" sz="1400" b="0" dirty="0" smtClean="0"/>
              <a:t> </a:t>
            </a:r>
            <a:r>
              <a:rPr lang="fr-BE" sz="1400" b="0" dirty="0" err="1" smtClean="0"/>
              <a:t>regime</a:t>
            </a:r>
            <a:r>
              <a:rPr lang="fr-BE" sz="1400" b="0" dirty="0" smtClean="0"/>
              <a:t> in the Directive. For instance, no cash flow </a:t>
            </a:r>
            <a:r>
              <a:rPr lang="fr-BE" sz="1400" b="0" dirty="0" err="1" smtClean="0"/>
              <a:t>statement</a:t>
            </a:r>
            <a:r>
              <a:rPr lang="fr-BE" sz="1400" b="0" dirty="0" smtClean="0"/>
              <a:t>.</a:t>
            </a:r>
          </a:p>
          <a:p>
            <a:pPr lvl="2">
              <a:buFont typeface="Wingdings" pitchFamily="2" charset="2"/>
              <a:buChar char="Ø"/>
            </a:pPr>
            <a:r>
              <a:rPr lang="fr-BE" sz="1400" dirty="0" smtClean="0"/>
              <a:t>In </a:t>
            </a:r>
            <a:r>
              <a:rPr lang="fr-BE" sz="1400" dirty="0" err="1" smtClean="0"/>
              <a:t>this</a:t>
            </a:r>
            <a:r>
              <a:rPr lang="fr-BE" sz="1400" dirty="0" smtClean="0"/>
              <a:t> </a:t>
            </a:r>
            <a:r>
              <a:rPr lang="fr-BE" sz="1400" dirty="0" err="1" smtClean="0"/>
              <a:t>way</a:t>
            </a:r>
            <a:r>
              <a:rPr lang="fr-BE" sz="1400" dirty="0" smtClean="0"/>
              <a:t>, </a:t>
            </a:r>
            <a:r>
              <a:rPr lang="fr-BE" sz="1400" dirty="0" err="1" smtClean="0"/>
              <a:t>some</a:t>
            </a:r>
            <a:r>
              <a:rPr lang="fr-BE" sz="1400" dirty="0" smtClean="0"/>
              <a:t> </a:t>
            </a:r>
            <a:r>
              <a:rPr lang="fr-BE" sz="1400" dirty="0" err="1" smtClean="0"/>
              <a:t>Member</a:t>
            </a:r>
            <a:r>
              <a:rPr lang="fr-BE" sz="1400" dirty="0" smtClean="0"/>
              <a:t> States </a:t>
            </a:r>
            <a:r>
              <a:rPr lang="fr-BE" sz="1400" dirty="0" err="1" smtClean="0"/>
              <a:t>may</a:t>
            </a:r>
            <a:r>
              <a:rPr lang="fr-BE" sz="1400" dirty="0" smtClean="0"/>
              <a:t> </a:t>
            </a:r>
            <a:r>
              <a:rPr lang="fr-BE" sz="1400" dirty="0" err="1" smtClean="0"/>
              <a:t>offer</a:t>
            </a:r>
            <a:r>
              <a:rPr lang="fr-BE" sz="1400" dirty="0" smtClean="0"/>
              <a:t> the IFRS for </a:t>
            </a:r>
            <a:r>
              <a:rPr lang="fr-BE" sz="1400" dirty="0" err="1" smtClean="0"/>
              <a:t>SMEs</a:t>
            </a:r>
            <a:r>
              <a:rPr lang="fr-BE" sz="1400" dirty="0" smtClean="0"/>
              <a:t> or </a:t>
            </a:r>
            <a:r>
              <a:rPr lang="fr-BE" sz="1400" dirty="0" err="1" smtClean="0"/>
              <a:t>similar</a:t>
            </a:r>
            <a:r>
              <a:rPr lang="fr-BE" sz="1400" dirty="0" smtClean="0"/>
              <a:t> standard as a </a:t>
            </a:r>
            <a:r>
              <a:rPr lang="fr-BE" sz="1400" dirty="0" err="1" smtClean="0"/>
              <a:t>voluntary</a:t>
            </a:r>
            <a:r>
              <a:rPr lang="fr-BE" sz="1400" dirty="0" smtClean="0"/>
              <a:t> option for </a:t>
            </a:r>
            <a:r>
              <a:rPr lang="fr-BE" sz="1400" dirty="0" err="1" smtClean="0"/>
              <a:t>small</a:t>
            </a:r>
            <a:r>
              <a:rPr lang="fr-BE" sz="1400" dirty="0" smtClean="0"/>
              <a:t> </a:t>
            </a:r>
            <a:r>
              <a:rPr lang="fr-BE" sz="1400" dirty="0" err="1" smtClean="0"/>
              <a:t>companies</a:t>
            </a:r>
            <a:r>
              <a:rPr lang="fr-BE" sz="1400" dirty="0" smtClean="0"/>
              <a:t> </a:t>
            </a:r>
            <a:r>
              <a:rPr lang="fr-BE" sz="1400" b="0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761AA8-789E-42AA-827D-BFFBB5F66120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527127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342900" lvl="1" indent="-342900">
              <a:buBlip>
                <a:blip r:embed="rId3"/>
              </a:buBlip>
            </a:pPr>
            <a:r>
              <a:rPr lang="hu-HU" dirty="0" smtClean="0"/>
              <a:t>Implementation challenges</a:t>
            </a:r>
          </a:p>
          <a:p>
            <a:pPr lvl="2"/>
            <a:r>
              <a:rPr lang="hu-HU" sz="1900" dirty="0" smtClean="0"/>
              <a:t>Technical and compliance (e.g. new concepts, new principles, new approaches)</a:t>
            </a:r>
          </a:p>
          <a:p>
            <a:pPr lvl="2"/>
            <a:r>
              <a:rPr lang="hu-HU" sz="1900" dirty="0" smtClean="0"/>
              <a:t>Timing (not foreseen yet)</a:t>
            </a:r>
          </a:p>
          <a:p>
            <a:pPr lvl="2"/>
            <a:r>
              <a:rPr lang="hu-HU" sz="1900" dirty="0" smtClean="0"/>
              <a:t>Other (not foreseen yet)</a:t>
            </a:r>
          </a:p>
          <a:p>
            <a:pPr marL="342900" lvl="1" indent="-342900">
              <a:buBlip>
                <a:blip r:embed="rId3"/>
              </a:buBlip>
            </a:pPr>
            <a:r>
              <a:rPr lang="hu-HU" dirty="0" smtClean="0"/>
              <a:t>Proposed support actions</a:t>
            </a:r>
          </a:p>
          <a:p>
            <a:pPr lvl="2"/>
            <a:r>
              <a:rPr lang="hu-HU" sz="1900" dirty="0" smtClean="0"/>
              <a:t>Dedicated functional mailbox for communication</a:t>
            </a:r>
          </a:p>
          <a:p>
            <a:pPr lvl="2"/>
            <a:r>
              <a:rPr lang="hu-HU" sz="1900" dirty="0" smtClean="0"/>
              <a:t>Holding bilateral and multilateral meetings upon request</a:t>
            </a:r>
          </a:p>
          <a:p>
            <a:pPr lvl="2"/>
            <a:r>
              <a:rPr lang="hu-HU" sz="1900" dirty="0" smtClean="0"/>
              <a:t>Holding transposition workshops</a:t>
            </a:r>
          </a:p>
          <a:p>
            <a:pPr lvl="2"/>
            <a:r>
              <a:rPr lang="hu-HU" sz="1900" dirty="0" smtClean="0"/>
              <a:t>Creating a specific intranet website with restricted access</a:t>
            </a:r>
            <a:endParaRPr lang="en-US" sz="1900" dirty="0" smtClean="0"/>
          </a:p>
          <a:p>
            <a:r>
              <a:rPr lang="hu-HU" dirty="0" smtClean="0"/>
              <a:t>Transposition activities began</a:t>
            </a:r>
          </a:p>
          <a:p>
            <a:r>
              <a:rPr lang="hu-HU" dirty="0" smtClean="0"/>
              <a:t>No problems of compliance foreseen at deadline</a:t>
            </a:r>
            <a:endParaRPr lang="en-US" dirty="0" smtClean="0"/>
          </a:p>
          <a:p>
            <a:r>
              <a:rPr lang="hu-HU" dirty="0" smtClean="0"/>
              <a:t>The most active support actions / implementation tools:</a:t>
            </a:r>
          </a:p>
          <a:p>
            <a:pPr lvl="2"/>
            <a:r>
              <a:rPr lang="hu-HU" sz="1900" dirty="0" smtClean="0"/>
              <a:t>Transposition workshops</a:t>
            </a:r>
          </a:p>
          <a:p>
            <a:pPr lvl="2"/>
            <a:r>
              <a:rPr lang="hu-HU" sz="1900" dirty="0" smtClean="0"/>
              <a:t>Dedicated functional mailbox</a:t>
            </a:r>
          </a:p>
          <a:p>
            <a:endParaRPr lang="hu-HU" dirty="0" smtClean="0"/>
          </a:p>
          <a:p>
            <a:pPr lvl="2"/>
            <a:endParaRPr lang="hu-HU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761AA8-789E-42AA-827D-BFFBB5F66120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83170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outlined by the Annex XXXV to the Chapter 13 of the AA.</a:t>
            </a:r>
          </a:p>
          <a:p>
            <a:endParaRPr lang="en-US" dirty="0" smtClean="0"/>
          </a:p>
          <a:p>
            <a:r>
              <a:rPr lang="en-US" dirty="0" smtClean="0"/>
              <a:t>* - These Directives were repealed by the Accounting </a:t>
            </a:r>
            <a:r>
              <a:rPr lang="en-US" b="0" dirty="0" smtClean="0"/>
              <a:t>Directive</a:t>
            </a:r>
            <a:r>
              <a:rPr lang="en-US" b="0" baseline="0" dirty="0" smtClean="0"/>
              <a:t> 2</a:t>
            </a:r>
            <a:r>
              <a:rPr lang="en-US" dirty="0"/>
              <a:t>013/34/EU adopted in June 2013.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761AA8-789E-42AA-827D-BFFBB5F66120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828291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101600" y="114300"/>
            <a:ext cx="8943975" cy="6610350"/>
          </a:xfrm>
          <a:prstGeom prst="rect">
            <a:avLst/>
          </a:prstGeom>
          <a:noFill/>
          <a:ln w="9525" algn="ctr">
            <a:solidFill>
              <a:srgbClr val="807F8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5" name="Picture 7" descr="CFRR_horizontal_logo_RGB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609814" y="231775"/>
            <a:ext cx="3266861" cy="1015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ild 7" descr="template-pictures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363663"/>
            <a:ext cx="9156700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el 1"/>
          <p:cNvSpPr>
            <a:spLocks noGrp="1"/>
          </p:cNvSpPr>
          <p:nvPr>
            <p:ph type="ctrTitle"/>
          </p:nvPr>
        </p:nvSpPr>
        <p:spPr>
          <a:xfrm>
            <a:off x="609815" y="2984500"/>
            <a:ext cx="7772400" cy="1470025"/>
          </a:xfrm>
        </p:spPr>
        <p:txBody>
          <a:bodyPr/>
          <a:lstStyle>
            <a:lvl1pPr algn="l">
              <a:defRPr sz="4000">
                <a:solidFill>
                  <a:srgbClr val="91BE3A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13" name="Untertitel 2"/>
          <p:cNvSpPr>
            <a:spLocks noGrp="1"/>
          </p:cNvSpPr>
          <p:nvPr>
            <p:ph type="subTitle" idx="1"/>
          </p:nvPr>
        </p:nvSpPr>
        <p:spPr>
          <a:xfrm>
            <a:off x="609815" y="4541131"/>
            <a:ext cx="7781710" cy="1040520"/>
          </a:xfrm>
        </p:spPr>
        <p:txBody>
          <a:bodyPr/>
          <a:lstStyle>
            <a:lvl1pPr marL="0" indent="0" algn="l">
              <a:buNone/>
              <a:defRPr sz="2800" b="0">
                <a:solidFill>
                  <a:srgbClr val="86878B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de-DE" dirty="0"/>
          </a:p>
        </p:txBody>
      </p:sp>
      <p:sp>
        <p:nvSpPr>
          <p:cNvPr id="7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795964"/>
            <a:ext cx="4619625" cy="238126"/>
          </a:xfrm>
        </p:spPr>
        <p:txBody>
          <a:bodyPr/>
          <a:lstStyle>
            <a:lvl1pPr>
              <a:buNone/>
              <a:defRPr sz="1400" b="0" i="1">
                <a:solidFill>
                  <a:srgbClr val="86878B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6265863"/>
            <a:ext cx="9144000" cy="0"/>
          </a:xfrm>
          <a:prstGeom prst="line">
            <a:avLst/>
          </a:prstGeom>
          <a:ln>
            <a:solidFill>
              <a:srgbClr val="91BE3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7" descr="CFRR_horizontal_logo_RGB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51970" y="6440488"/>
            <a:ext cx="1276889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16"/>
          <p:cNvSpPr/>
          <p:nvPr userDrawn="1"/>
        </p:nvSpPr>
        <p:spPr>
          <a:xfrm>
            <a:off x="0" y="0"/>
            <a:ext cx="9144000" cy="588963"/>
          </a:xfrm>
          <a:prstGeom prst="rect">
            <a:avLst/>
          </a:prstGeom>
          <a:solidFill>
            <a:srgbClr val="91BE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Arial"/>
            </a:endParaRPr>
          </a:p>
        </p:txBody>
      </p:sp>
      <p:sp>
        <p:nvSpPr>
          <p:cNvPr id="15" name="Inhaltsplatzhalter 2"/>
          <p:cNvSpPr>
            <a:spLocks noGrp="1"/>
          </p:cNvSpPr>
          <p:nvPr>
            <p:ph idx="1"/>
          </p:nvPr>
        </p:nvSpPr>
        <p:spPr>
          <a:xfrm>
            <a:off x="457200" y="873125"/>
            <a:ext cx="8229600" cy="5072063"/>
          </a:xfrm>
        </p:spPr>
        <p:txBody>
          <a:bodyPr/>
          <a:lstStyle>
            <a:lvl1pPr>
              <a:buClr>
                <a:schemeClr val="tx2"/>
              </a:buClr>
              <a:defRPr sz="2200" b="0">
                <a:latin typeface="Arial"/>
              </a:defRPr>
            </a:lvl1pPr>
            <a:lvl2pPr>
              <a:buClr>
                <a:schemeClr val="tx2"/>
              </a:buClr>
              <a:defRPr sz="2200" b="0">
                <a:latin typeface="Arial"/>
              </a:defRPr>
            </a:lvl2pPr>
            <a:lvl3pPr>
              <a:buClr>
                <a:schemeClr val="tx2"/>
              </a:buClr>
              <a:defRPr sz="2200" b="0">
                <a:latin typeface="Arial"/>
              </a:defRPr>
            </a:lvl3pPr>
            <a:lvl4pPr>
              <a:buClr>
                <a:schemeClr val="tx2"/>
              </a:buClr>
              <a:defRPr sz="2200" b="0">
                <a:latin typeface="Arial"/>
              </a:defRPr>
            </a:lvl4pPr>
            <a:lvl5pPr>
              <a:buClr>
                <a:schemeClr val="tx2"/>
              </a:buClr>
              <a:defRPr sz="2200" b="0">
                <a:latin typeface="Arial"/>
              </a:defRPr>
            </a:lvl5pPr>
          </a:lstStyle>
          <a:p>
            <a:pPr lvl="0"/>
            <a:r>
              <a:rPr lang="de-AT" dirty="0" smtClean="0"/>
              <a:t>Mastertextformat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  <a:p>
            <a:pPr lvl="4"/>
            <a:r>
              <a:rPr lang="de-AT" dirty="0" smtClean="0"/>
              <a:t>Fünfte Ebene</a:t>
            </a:r>
            <a:endParaRPr lang="de-DE" dirty="0"/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151970" y="-50800"/>
            <a:ext cx="7496591" cy="640478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de-AT" dirty="0" smtClean="0"/>
              <a:t>Mastertitelformat bearbeiten</a:t>
            </a: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524875" y="6413500"/>
            <a:ext cx="542925" cy="365125"/>
          </a:xfrm>
        </p:spPr>
        <p:txBody>
          <a:bodyPr/>
          <a:lstStyle>
            <a:lvl1pPr algn="r">
              <a:defRPr sz="1600">
                <a:solidFill>
                  <a:srgbClr val="86878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849E4241-0149-490F-B839-397C3518C1FC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501254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101600" y="114300"/>
            <a:ext cx="8943975" cy="6610350"/>
          </a:xfrm>
          <a:prstGeom prst="rect">
            <a:avLst/>
          </a:prstGeom>
          <a:noFill/>
          <a:ln w="9525" algn="ctr">
            <a:solidFill>
              <a:srgbClr val="807F8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5" name="Picture 7" descr="CFRR_horizontal_logo_RGB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609814" y="231775"/>
            <a:ext cx="3266861" cy="1015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ild 7" descr="template-pictures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363663"/>
            <a:ext cx="9156700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el 1"/>
          <p:cNvSpPr>
            <a:spLocks noGrp="1"/>
          </p:cNvSpPr>
          <p:nvPr>
            <p:ph type="ctrTitle"/>
          </p:nvPr>
        </p:nvSpPr>
        <p:spPr>
          <a:xfrm>
            <a:off x="609815" y="2984500"/>
            <a:ext cx="7772400" cy="1470025"/>
          </a:xfrm>
        </p:spPr>
        <p:txBody>
          <a:bodyPr/>
          <a:lstStyle>
            <a:lvl1pPr algn="l">
              <a:defRPr sz="4000">
                <a:solidFill>
                  <a:srgbClr val="91BE3A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13" name="Untertitel 2"/>
          <p:cNvSpPr>
            <a:spLocks noGrp="1"/>
          </p:cNvSpPr>
          <p:nvPr>
            <p:ph type="subTitle" idx="1"/>
          </p:nvPr>
        </p:nvSpPr>
        <p:spPr>
          <a:xfrm>
            <a:off x="609815" y="4541131"/>
            <a:ext cx="7781710" cy="1040520"/>
          </a:xfrm>
        </p:spPr>
        <p:txBody>
          <a:bodyPr/>
          <a:lstStyle>
            <a:lvl1pPr marL="0" indent="0" algn="l">
              <a:buNone/>
              <a:defRPr sz="2800" b="0">
                <a:solidFill>
                  <a:srgbClr val="86878B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de-DE" dirty="0"/>
          </a:p>
        </p:txBody>
      </p:sp>
      <p:sp>
        <p:nvSpPr>
          <p:cNvPr id="7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795964"/>
            <a:ext cx="4619625" cy="238126"/>
          </a:xfrm>
        </p:spPr>
        <p:txBody>
          <a:bodyPr/>
          <a:lstStyle>
            <a:lvl1pPr>
              <a:buNone/>
              <a:defRPr sz="1400" b="0" i="1">
                <a:solidFill>
                  <a:srgbClr val="86878B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20018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101600" y="114300"/>
            <a:ext cx="8943975" cy="6610350"/>
          </a:xfrm>
          <a:prstGeom prst="rect">
            <a:avLst/>
          </a:prstGeom>
          <a:noFill/>
          <a:ln w="9525" algn="ctr">
            <a:solidFill>
              <a:srgbClr val="807F8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5" name="Picture 7" descr="CFRR_horizontal_logo_RGB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609814" y="231775"/>
            <a:ext cx="3266861" cy="1015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ild 7" descr="template-pictures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363663"/>
            <a:ext cx="9156700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el 1"/>
          <p:cNvSpPr>
            <a:spLocks noGrp="1"/>
          </p:cNvSpPr>
          <p:nvPr>
            <p:ph type="ctrTitle"/>
          </p:nvPr>
        </p:nvSpPr>
        <p:spPr>
          <a:xfrm>
            <a:off x="1412875" y="3701549"/>
            <a:ext cx="7435850" cy="1470025"/>
          </a:xfrm>
        </p:spPr>
        <p:txBody>
          <a:bodyPr/>
          <a:lstStyle>
            <a:lvl1pPr algn="l">
              <a:defRPr sz="4000">
                <a:solidFill>
                  <a:srgbClr val="86878B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pic>
        <p:nvPicPr>
          <p:cNvPr id="8" name="Picture 7" descr="Untitled-2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18670" y="4081658"/>
            <a:ext cx="762000" cy="709808"/>
          </a:xfrm>
          <a:prstGeom prst="rect">
            <a:avLst/>
          </a:prstGeom>
        </p:spPr>
      </p:pic>
      <p:sp>
        <p:nvSpPr>
          <p:cNvPr id="9" name="Rechteck 16"/>
          <p:cNvSpPr/>
          <p:nvPr userDrawn="1"/>
        </p:nvSpPr>
        <p:spPr>
          <a:xfrm>
            <a:off x="-36513" y="1363663"/>
            <a:ext cx="9229725" cy="1220787"/>
          </a:xfrm>
          <a:prstGeom prst="rect">
            <a:avLst/>
          </a:prstGeom>
          <a:solidFill>
            <a:srgbClr val="91BE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8807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6265863"/>
            <a:ext cx="9144000" cy="0"/>
          </a:xfrm>
          <a:prstGeom prst="line">
            <a:avLst/>
          </a:prstGeom>
          <a:ln>
            <a:solidFill>
              <a:srgbClr val="91BE3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7" descr="CFRR_horizontal_logo_RGB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51970" y="6440488"/>
            <a:ext cx="1276889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16"/>
          <p:cNvSpPr/>
          <p:nvPr userDrawn="1"/>
        </p:nvSpPr>
        <p:spPr>
          <a:xfrm>
            <a:off x="0" y="0"/>
            <a:ext cx="9144000" cy="588963"/>
          </a:xfrm>
          <a:prstGeom prst="rect">
            <a:avLst/>
          </a:prstGeom>
          <a:solidFill>
            <a:srgbClr val="91BE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Arial"/>
            </a:endParaRPr>
          </a:p>
        </p:txBody>
      </p:sp>
      <p:sp>
        <p:nvSpPr>
          <p:cNvPr id="15" name="Inhaltsplatzhalter 2"/>
          <p:cNvSpPr>
            <a:spLocks noGrp="1"/>
          </p:cNvSpPr>
          <p:nvPr>
            <p:ph idx="1"/>
          </p:nvPr>
        </p:nvSpPr>
        <p:spPr>
          <a:xfrm>
            <a:off x="457200" y="873125"/>
            <a:ext cx="8229600" cy="5072063"/>
          </a:xfrm>
        </p:spPr>
        <p:txBody>
          <a:bodyPr/>
          <a:lstStyle>
            <a:lvl1pPr>
              <a:buClr>
                <a:schemeClr val="tx2"/>
              </a:buClr>
              <a:defRPr sz="2200" b="0">
                <a:latin typeface="Arial"/>
              </a:defRPr>
            </a:lvl1pPr>
            <a:lvl2pPr>
              <a:buClr>
                <a:schemeClr val="tx2"/>
              </a:buClr>
              <a:defRPr sz="2200" b="0">
                <a:latin typeface="Arial"/>
              </a:defRPr>
            </a:lvl2pPr>
            <a:lvl3pPr>
              <a:buClr>
                <a:schemeClr val="tx2"/>
              </a:buClr>
              <a:defRPr sz="2200" b="0">
                <a:latin typeface="Arial"/>
              </a:defRPr>
            </a:lvl3pPr>
            <a:lvl4pPr>
              <a:buClr>
                <a:schemeClr val="tx2"/>
              </a:buClr>
              <a:defRPr sz="2200" b="0">
                <a:latin typeface="Arial"/>
              </a:defRPr>
            </a:lvl4pPr>
            <a:lvl5pPr>
              <a:buClr>
                <a:schemeClr val="tx2"/>
              </a:buClr>
              <a:defRPr sz="2200" b="0">
                <a:latin typeface="Arial"/>
              </a:defRPr>
            </a:lvl5pPr>
          </a:lstStyle>
          <a:p>
            <a:pPr lvl="0"/>
            <a:r>
              <a:rPr lang="de-AT" dirty="0" smtClean="0"/>
              <a:t>Mastertextformat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  <a:p>
            <a:pPr lvl="4"/>
            <a:r>
              <a:rPr lang="de-AT" dirty="0" smtClean="0"/>
              <a:t>Fünfte Ebene</a:t>
            </a:r>
            <a:endParaRPr lang="de-DE" dirty="0"/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151970" y="-50800"/>
            <a:ext cx="7496591" cy="640478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de-AT" dirty="0" smtClean="0"/>
              <a:t>Mastertitelformat bearbeiten</a:t>
            </a: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524875" y="6413500"/>
            <a:ext cx="542925" cy="365125"/>
          </a:xfrm>
        </p:spPr>
        <p:txBody>
          <a:bodyPr/>
          <a:lstStyle>
            <a:lvl1pPr algn="r">
              <a:defRPr sz="1600">
                <a:solidFill>
                  <a:srgbClr val="86878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849E4241-0149-490F-B839-397C3518C1FC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529952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16"/>
          <p:cNvSpPr/>
          <p:nvPr userDrawn="1"/>
        </p:nvSpPr>
        <p:spPr>
          <a:xfrm>
            <a:off x="0" y="0"/>
            <a:ext cx="9144000" cy="588963"/>
          </a:xfrm>
          <a:prstGeom prst="rect">
            <a:avLst/>
          </a:prstGeom>
          <a:solidFill>
            <a:srgbClr val="91BE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Arial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876300"/>
            <a:ext cx="4038600" cy="5097463"/>
          </a:xfrm>
        </p:spPr>
        <p:txBody>
          <a:bodyPr/>
          <a:lstStyle>
            <a:lvl1pPr>
              <a:buClr>
                <a:schemeClr val="tx2"/>
              </a:buClr>
              <a:defRPr sz="2800">
                <a:latin typeface="Arial"/>
                <a:cs typeface="Arial"/>
              </a:defRPr>
            </a:lvl1pPr>
            <a:lvl2pPr>
              <a:buClr>
                <a:schemeClr val="tx2"/>
              </a:buClr>
              <a:defRPr sz="2400">
                <a:latin typeface="Arial"/>
                <a:cs typeface="Arial"/>
              </a:defRPr>
            </a:lvl2pPr>
            <a:lvl3pPr>
              <a:buClr>
                <a:schemeClr val="tx2"/>
              </a:buClr>
              <a:defRPr sz="2000">
                <a:latin typeface="Arial"/>
                <a:cs typeface="Arial"/>
              </a:defRPr>
            </a:lvl3pPr>
            <a:lvl4pPr>
              <a:buClr>
                <a:schemeClr val="tx2"/>
              </a:buClr>
              <a:defRPr sz="1800">
                <a:latin typeface="Arial"/>
                <a:cs typeface="Arial"/>
              </a:defRPr>
            </a:lvl4pPr>
            <a:lvl5pPr>
              <a:buClr>
                <a:schemeClr val="tx2"/>
              </a:buCl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876300"/>
            <a:ext cx="4038600" cy="5097463"/>
          </a:xfrm>
        </p:spPr>
        <p:txBody>
          <a:bodyPr/>
          <a:lstStyle>
            <a:lvl1pPr>
              <a:buClr>
                <a:schemeClr val="tx2"/>
              </a:buClr>
              <a:defRPr sz="2800">
                <a:latin typeface="Arial"/>
                <a:cs typeface="Arial"/>
              </a:defRPr>
            </a:lvl1pPr>
            <a:lvl2pPr>
              <a:buClr>
                <a:schemeClr val="tx2"/>
              </a:buClr>
              <a:defRPr sz="2400">
                <a:latin typeface="Arial"/>
                <a:cs typeface="Arial"/>
              </a:defRPr>
            </a:lvl2pPr>
            <a:lvl3pPr>
              <a:buClr>
                <a:schemeClr val="tx2"/>
              </a:buClr>
              <a:defRPr sz="2000">
                <a:latin typeface="Arial"/>
                <a:cs typeface="Arial"/>
              </a:defRPr>
            </a:lvl3pPr>
            <a:lvl4pPr>
              <a:buClr>
                <a:schemeClr val="tx2"/>
              </a:buClr>
              <a:defRPr sz="1800">
                <a:latin typeface="Arial"/>
                <a:cs typeface="Arial"/>
              </a:defRPr>
            </a:lvl4pPr>
            <a:lvl5pPr>
              <a:buClr>
                <a:schemeClr val="tx2"/>
              </a:buCl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151970" y="-50800"/>
            <a:ext cx="7496591" cy="640478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de-AT" dirty="0" smtClean="0"/>
              <a:t>Mastertitelformat bearbeiten</a:t>
            </a:r>
            <a:endParaRPr 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524875" y="6413500"/>
            <a:ext cx="542925" cy="365125"/>
          </a:xfrm>
        </p:spPr>
        <p:txBody>
          <a:bodyPr/>
          <a:lstStyle>
            <a:lvl1pPr algn="r">
              <a:defRPr sz="1600">
                <a:solidFill>
                  <a:srgbClr val="86878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02B1D284-A13A-469F-A36E-8E1281A8450A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9" name="Picture 7" descr="CFRR_horizontal_logo_RGB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51970" y="6440488"/>
            <a:ext cx="1276889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 userDrawn="1"/>
        </p:nvCxnSpPr>
        <p:spPr>
          <a:xfrm>
            <a:off x="0" y="6265863"/>
            <a:ext cx="9144000" cy="0"/>
          </a:xfrm>
          <a:prstGeom prst="line">
            <a:avLst/>
          </a:prstGeom>
          <a:ln>
            <a:solidFill>
              <a:srgbClr val="91BE3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55895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6"/>
          <p:cNvSpPr/>
          <p:nvPr userDrawn="1"/>
        </p:nvSpPr>
        <p:spPr>
          <a:xfrm>
            <a:off x="0" y="0"/>
            <a:ext cx="9144000" cy="588963"/>
          </a:xfrm>
          <a:prstGeom prst="rect">
            <a:avLst/>
          </a:prstGeom>
          <a:solidFill>
            <a:srgbClr val="91BE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Arial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809625"/>
            <a:ext cx="4040188" cy="7905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91BE3A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4040188" cy="4454524"/>
          </a:xfrm>
        </p:spPr>
        <p:txBody>
          <a:bodyPr/>
          <a:lstStyle>
            <a:lvl1pPr>
              <a:buClr>
                <a:schemeClr val="tx2"/>
              </a:buClr>
              <a:defRPr sz="2400">
                <a:latin typeface="Arial"/>
                <a:cs typeface="Arial"/>
              </a:defRPr>
            </a:lvl1pPr>
            <a:lvl2pPr>
              <a:buClr>
                <a:schemeClr val="tx2"/>
              </a:buClr>
              <a:defRPr sz="2000">
                <a:latin typeface="Arial"/>
                <a:cs typeface="Arial"/>
              </a:defRPr>
            </a:lvl2pPr>
            <a:lvl3pPr>
              <a:buClr>
                <a:schemeClr val="tx2"/>
              </a:buClr>
              <a:defRPr sz="1800">
                <a:latin typeface="Arial"/>
                <a:cs typeface="Arial"/>
              </a:defRPr>
            </a:lvl3pPr>
            <a:lvl4pPr>
              <a:buClr>
                <a:schemeClr val="tx2"/>
              </a:buClr>
              <a:defRPr sz="1600">
                <a:latin typeface="Arial"/>
                <a:cs typeface="Arial"/>
              </a:defRPr>
            </a:lvl4pPr>
            <a:lvl5pPr>
              <a:buClr>
                <a:schemeClr val="tx2"/>
              </a:buCl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809625"/>
            <a:ext cx="4041775" cy="7905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91BE3A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600199"/>
            <a:ext cx="4041775" cy="4454525"/>
          </a:xfrm>
        </p:spPr>
        <p:txBody>
          <a:bodyPr/>
          <a:lstStyle>
            <a:lvl1pPr>
              <a:buClr>
                <a:schemeClr val="tx2"/>
              </a:buClr>
              <a:defRPr sz="2400">
                <a:latin typeface="Arial"/>
                <a:cs typeface="Arial"/>
              </a:defRPr>
            </a:lvl1pPr>
            <a:lvl2pPr>
              <a:buClr>
                <a:schemeClr val="tx2"/>
              </a:buClr>
              <a:defRPr sz="2000">
                <a:latin typeface="Arial"/>
                <a:cs typeface="Arial"/>
              </a:defRPr>
            </a:lvl2pPr>
            <a:lvl3pPr>
              <a:buClr>
                <a:schemeClr val="tx2"/>
              </a:buClr>
              <a:defRPr sz="1800">
                <a:latin typeface="Arial"/>
                <a:cs typeface="Arial"/>
              </a:defRPr>
            </a:lvl3pPr>
            <a:lvl4pPr>
              <a:buClr>
                <a:schemeClr val="tx2"/>
              </a:buClr>
              <a:defRPr sz="1600">
                <a:latin typeface="Arial"/>
                <a:cs typeface="Arial"/>
              </a:defRPr>
            </a:lvl4pPr>
            <a:lvl5pPr>
              <a:buClr>
                <a:schemeClr val="tx2"/>
              </a:buCl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22" name="Titel 1"/>
          <p:cNvSpPr>
            <a:spLocks noGrp="1"/>
          </p:cNvSpPr>
          <p:nvPr>
            <p:ph type="title"/>
          </p:nvPr>
        </p:nvSpPr>
        <p:spPr>
          <a:xfrm>
            <a:off x="151970" y="-50800"/>
            <a:ext cx="7496591" cy="640478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de-AT" dirty="0" smtClean="0"/>
              <a:t>Mastertitelformat bearbeiten</a:t>
            </a:r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524875" y="6413500"/>
            <a:ext cx="542925" cy="365125"/>
          </a:xfrm>
        </p:spPr>
        <p:txBody>
          <a:bodyPr/>
          <a:lstStyle>
            <a:lvl1pPr algn="r">
              <a:defRPr sz="1600">
                <a:solidFill>
                  <a:srgbClr val="86878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93984C94-E893-48F7-8889-CC606DFC6EBD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1" name="Picture 7" descr="CFRR_horizontal_logo_RGB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51970" y="6440488"/>
            <a:ext cx="1276889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 userDrawn="1"/>
        </p:nvCxnSpPr>
        <p:spPr>
          <a:xfrm>
            <a:off x="0" y="6265863"/>
            <a:ext cx="9144000" cy="0"/>
          </a:xfrm>
          <a:prstGeom prst="line">
            <a:avLst/>
          </a:prstGeom>
          <a:ln>
            <a:solidFill>
              <a:srgbClr val="91BE3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05200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16"/>
          <p:cNvSpPr/>
          <p:nvPr userDrawn="1"/>
        </p:nvSpPr>
        <p:spPr>
          <a:xfrm>
            <a:off x="0" y="0"/>
            <a:ext cx="9144000" cy="588963"/>
          </a:xfrm>
          <a:prstGeom prst="rect">
            <a:avLst/>
          </a:prstGeom>
          <a:solidFill>
            <a:srgbClr val="91BE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151970" y="-50800"/>
            <a:ext cx="7496591" cy="640478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de-AT" dirty="0" smtClean="0"/>
              <a:t>Mastertitelformat bearbeiten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524875" y="6413500"/>
            <a:ext cx="542925" cy="365125"/>
          </a:xfrm>
        </p:spPr>
        <p:txBody>
          <a:bodyPr/>
          <a:lstStyle>
            <a:lvl1pPr algn="r">
              <a:defRPr sz="1600">
                <a:solidFill>
                  <a:srgbClr val="86878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20CA74FD-FF86-4178-AC67-5639A3C92407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7" name="Picture 7" descr="CFRR_horizontal_logo_RGB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51970" y="6440488"/>
            <a:ext cx="1276889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 userDrawn="1"/>
        </p:nvCxnSpPr>
        <p:spPr>
          <a:xfrm>
            <a:off x="0" y="6265863"/>
            <a:ext cx="9144000" cy="0"/>
          </a:xfrm>
          <a:prstGeom prst="line">
            <a:avLst/>
          </a:prstGeom>
          <a:ln>
            <a:solidFill>
              <a:srgbClr val="91BE3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80212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6"/>
          <p:cNvSpPr/>
          <p:nvPr userDrawn="1"/>
        </p:nvSpPr>
        <p:spPr>
          <a:xfrm>
            <a:off x="0" y="0"/>
            <a:ext cx="9144000" cy="588963"/>
          </a:xfrm>
          <a:prstGeom prst="rect">
            <a:avLst/>
          </a:prstGeom>
          <a:solidFill>
            <a:srgbClr val="91BE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Titel 1"/>
          <p:cNvSpPr txBox="1">
            <a:spLocks/>
          </p:cNvSpPr>
          <p:nvPr userDrawn="1"/>
        </p:nvSpPr>
        <p:spPr>
          <a:xfrm>
            <a:off x="152400" y="-50800"/>
            <a:ext cx="7496175" cy="6397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de-AT" b="1" smtClean="0">
                <a:solidFill>
                  <a:prstClr val="white"/>
                </a:solidFill>
                <a:cs typeface="Arial"/>
              </a:rPr>
              <a:t>Mastertitelformat bearbeiten</a:t>
            </a:r>
            <a:endParaRPr lang="de-DE" b="1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969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91BE3A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003300"/>
            <a:ext cx="5111750" cy="5122863"/>
          </a:xfrm>
        </p:spPr>
        <p:txBody>
          <a:bodyPr/>
          <a:lstStyle>
            <a:lvl1pPr>
              <a:buClr>
                <a:schemeClr val="tx2"/>
              </a:buClr>
              <a:defRPr sz="3200">
                <a:latin typeface="Arial"/>
                <a:cs typeface="Arial"/>
              </a:defRPr>
            </a:lvl1pPr>
            <a:lvl2pPr>
              <a:buClr>
                <a:schemeClr val="tx2"/>
              </a:buClr>
              <a:defRPr sz="2800">
                <a:latin typeface="Arial"/>
                <a:cs typeface="Arial"/>
              </a:defRPr>
            </a:lvl2pPr>
            <a:lvl3pPr>
              <a:buClr>
                <a:schemeClr val="tx2"/>
              </a:buClr>
              <a:defRPr sz="2400">
                <a:latin typeface="Arial"/>
                <a:cs typeface="Arial"/>
              </a:defRPr>
            </a:lvl3pPr>
            <a:lvl4pPr>
              <a:buClr>
                <a:schemeClr val="tx2"/>
              </a:buClr>
              <a:defRPr sz="2000">
                <a:latin typeface="Arial"/>
                <a:cs typeface="Arial"/>
              </a:defRPr>
            </a:lvl4pPr>
            <a:lvl5pPr>
              <a:buClr>
                <a:schemeClr val="tx2"/>
              </a:buClr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2159000"/>
            <a:ext cx="3008313" cy="3967163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524875" y="6413500"/>
            <a:ext cx="542925" cy="365125"/>
          </a:xfrm>
        </p:spPr>
        <p:txBody>
          <a:bodyPr/>
          <a:lstStyle>
            <a:lvl1pPr algn="r">
              <a:defRPr sz="1600">
                <a:solidFill>
                  <a:srgbClr val="86878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8439575F-F08B-4A36-A648-393E184CFAA9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" name="Picture 7" descr="CFRR_horizontal_logo_RGB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51970" y="6440488"/>
            <a:ext cx="1276889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 userDrawn="1"/>
        </p:nvCxnSpPr>
        <p:spPr>
          <a:xfrm>
            <a:off x="0" y="6265863"/>
            <a:ext cx="9144000" cy="0"/>
          </a:xfrm>
          <a:prstGeom prst="line">
            <a:avLst/>
          </a:prstGeom>
          <a:ln>
            <a:solidFill>
              <a:srgbClr val="91BE3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898780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606925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91BE3A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19100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173663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524875" y="6413500"/>
            <a:ext cx="542925" cy="365125"/>
          </a:xfrm>
        </p:spPr>
        <p:txBody>
          <a:bodyPr/>
          <a:lstStyle>
            <a:lvl1pPr algn="r">
              <a:defRPr sz="1600">
                <a:solidFill>
                  <a:srgbClr val="86878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68E86A31-CC98-41FA-BB42-FF0321889A07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8" name="Picture 7" descr="CFRR_horizontal_logo_RGB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51970" y="6440488"/>
            <a:ext cx="1276889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 userDrawn="1"/>
        </p:nvCxnSpPr>
        <p:spPr>
          <a:xfrm>
            <a:off x="0" y="6265863"/>
            <a:ext cx="9144000" cy="0"/>
          </a:xfrm>
          <a:prstGeom prst="line">
            <a:avLst/>
          </a:prstGeom>
          <a:ln>
            <a:solidFill>
              <a:srgbClr val="91BE3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827504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1BE3A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chemeClr val="tx2"/>
              </a:buClr>
              <a:defRPr>
                <a:latin typeface="Arial"/>
                <a:cs typeface="Arial"/>
              </a:defRPr>
            </a:lvl1pPr>
            <a:lvl2pPr>
              <a:buClr>
                <a:schemeClr val="tx2"/>
              </a:buClr>
              <a:defRPr>
                <a:latin typeface="Arial"/>
                <a:cs typeface="Arial"/>
              </a:defRPr>
            </a:lvl2pPr>
            <a:lvl3pPr>
              <a:buClr>
                <a:schemeClr val="tx2"/>
              </a:buClr>
              <a:defRPr>
                <a:latin typeface="Arial"/>
                <a:cs typeface="Arial"/>
              </a:defRPr>
            </a:lvl3pPr>
            <a:lvl4pPr>
              <a:buClr>
                <a:schemeClr val="tx2"/>
              </a:buClr>
              <a:defRPr>
                <a:latin typeface="Arial"/>
                <a:cs typeface="Arial"/>
              </a:defRPr>
            </a:lvl4pPr>
            <a:lvl5pPr>
              <a:buClr>
                <a:schemeClr val="tx2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>
          <a:xfrm rot="5400000">
            <a:off x="-884237" y="4876800"/>
            <a:ext cx="2133600" cy="365125"/>
          </a:xfrm>
        </p:spPr>
        <p:txBody>
          <a:bodyPr/>
          <a:lstStyle>
            <a:lvl1pPr>
              <a:defRPr sz="1800">
                <a:solidFill>
                  <a:srgbClr val="86878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147B14AD-7EC0-4B2F-A55D-F13F0823A5F3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7" name="Picture 7" descr="CFRR_horizontal_logo_RGB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51970" y="6440488"/>
            <a:ext cx="1276889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 userDrawn="1"/>
        </p:nvCxnSpPr>
        <p:spPr>
          <a:xfrm>
            <a:off x="0" y="6265863"/>
            <a:ext cx="9144000" cy="0"/>
          </a:xfrm>
          <a:prstGeom prst="line">
            <a:avLst/>
          </a:prstGeom>
          <a:ln>
            <a:solidFill>
              <a:srgbClr val="91BE3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62804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6265863"/>
            <a:ext cx="9144000" cy="0"/>
          </a:xfrm>
          <a:prstGeom prst="line">
            <a:avLst/>
          </a:prstGeom>
          <a:ln>
            <a:solidFill>
              <a:srgbClr val="91BE3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7" descr="CFRR_horizontal_logo_RGB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51970" y="6440488"/>
            <a:ext cx="1276889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16"/>
          <p:cNvSpPr/>
          <p:nvPr userDrawn="1"/>
        </p:nvSpPr>
        <p:spPr>
          <a:xfrm>
            <a:off x="0" y="0"/>
            <a:ext cx="9144000" cy="588963"/>
          </a:xfrm>
          <a:prstGeom prst="rect">
            <a:avLst/>
          </a:prstGeom>
          <a:solidFill>
            <a:srgbClr val="91BE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Arial"/>
            </a:endParaRPr>
          </a:p>
        </p:txBody>
      </p:sp>
      <p:sp>
        <p:nvSpPr>
          <p:cNvPr id="15" name="Inhaltsplatzhalter 2"/>
          <p:cNvSpPr>
            <a:spLocks noGrp="1"/>
          </p:cNvSpPr>
          <p:nvPr>
            <p:ph idx="1"/>
          </p:nvPr>
        </p:nvSpPr>
        <p:spPr>
          <a:xfrm>
            <a:off x="457200" y="873125"/>
            <a:ext cx="8229600" cy="5072063"/>
          </a:xfrm>
        </p:spPr>
        <p:txBody>
          <a:bodyPr/>
          <a:lstStyle>
            <a:lvl1pPr>
              <a:buClr>
                <a:schemeClr val="tx2"/>
              </a:buClr>
              <a:defRPr sz="2200" b="0">
                <a:latin typeface="Arial"/>
              </a:defRPr>
            </a:lvl1pPr>
            <a:lvl2pPr>
              <a:buClr>
                <a:schemeClr val="tx2"/>
              </a:buClr>
              <a:defRPr sz="2200" b="0">
                <a:latin typeface="Arial"/>
              </a:defRPr>
            </a:lvl2pPr>
            <a:lvl3pPr>
              <a:buClr>
                <a:schemeClr val="tx2"/>
              </a:buClr>
              <a:defRPr sz="2200" b="0">
                <a:latin typeface="Arial"/>
              </a:defRPr>
            </a:lvl3pPr>
            <a:lvl4pPr>
              <a:buClr>
                <a:schemeClr val="tx2"/>
              </a:buClr>
              <a:defRPr sz="2200" b="0">
                <a:latin typeface="Arial"/>
              </a:defRPr>
            </a:lvl4pPr>
            <a:lvl5pPr>
              <a:buClr>
                <a:schemeClr val="tx2"/>
              </a:buClr>
              <a:defRPr sz="2200" b="0">
                <a:latin typeface="Arial"/>
              </a:defRPr>
            </a:lvl5pPr>
          </a:lstStyle>
          <a:p>
            <a:pPr lvl="0"/>
            <a:r>
              <a:rPr lang="de-AT" dirty="0" smtClean="0"/>
              <a:t>Mastertextformat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  <a:p>
            <a:pPr lvl="4"/>
            <a:r>
              <a:rPr lang="de-AT" dirty="0" smtClean="0"/>
              <a:t>Fünfte Ebene</a:t>
            </a:r>
            <a:endParaRPr lang="de-DE" dirty="0"/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151970" y="-50800"/>
            <a:ext cx="7496591" cy="640478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de-AT" dirty="0" smtClean="0"/>
              <a:t>Mastertitelformat bearbeiten</a:t>
            </a: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524875" y="6413500"/>
            <a:ext cx="542925" cy="365125"/>
          </a:xfrm>
        </p:spPr>
        <p:txBody>
          <a:bodyPr/>
          <a:lstStyle>
            <a:lvl1pPr algn="r">
              <a:defRPr sz="1600">
                <a:solidFill>
                  <a:srgbClr val="86878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849E4241-0149-490F-B839-397C3518C1FC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>
                <a:solidFill>
                  <a:srgbClr val="91BE3A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buClr>
                <a:schemeClr val="tx2"/>
              </a:buClr>
              <a:defRPr>
                <a:latin typeface="Arial"/>
                <a:cs typeface="Arial"/>
              </a:defRPr>
            </a:lvl1pPr>
            <a:lvl2pPr>
              <a:buClr>
                <a:schemeClr val="tx2"/>
              </a:buClr>
              <a:defRPr>
                <a:latin typeface="Arial"/>
                <a:cs typeface="Arial"/>
              </a:defRPr>
            </a:lvl2pPr>
            <a:lvl3pPr>
              <a:buClr>
                <a:schemeClr val="tx2"/>
              </a:buClr>
              <a:defRPr>
                <a:latin typeface="Arial"/>
                <a:cs typeface="Arial"/>
              </a:defRPr>
            </a:lvl3pPr>
            <a:lvl4pPr>
              <a:buClr>
                <a:schemeClr val="tx2"/>
              </a:buClr>
              <a:defRPr>
                <a:latin typeface="Arial"/>
                <a:cs typeface="Arial"/>
              </a:defRPr>
            </a:lvl4pPr>
            <a:lvl5pPr>
              <a:buClr>
                <a:schemeClr val="tx2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>
          <a:xfrm rot="5400000">
            <a:off x="-792162" y="4872037"/>
            <a:ext cx="2133600" cy="365125"/>
          </a:xfrm>
        </p:spPr>
        <p:txBody>
          <a:bodyPr/>
          <a:lstStyle>
            <a:lvl1pPr>
              <a:defRPr sz="1800">
                <a:solidFill>
                  <a:srgbClr val="86878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F4CAF6CA-DE6B-41A1-94F5-B108E68B8D66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2443324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85B6-413D-477F-B092-1FD9DE08A489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2E4A-A5AB-4739-B9DE-6D10030021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1433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16"/>
          <p:cNvSpPr/>
          <p:nvPr userDrawn="1"/>
        </p:nvSpPr>
        <p:spPr>
          <a:xfrm>
            <a:off x="0" y="0"/>
            <a:ext cx="9144000" cy="588963"/>
          </a:xfrm>
          <a:prstGeom prst="rect">
            <a:avLst/>
          </a:prstGeom>
          <a:solidFill>
            <a:srgbClr val="91BE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Arial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876300"/>
            <a:ext cx="4038600" cy="5097463"/>
          </a:xfrm>
        </p:spPr>
        <p:txBody>
          <a:bodyPr/>
          <a:lstStyle>
            <a:lvl1pPr>
              <a:buClr>
                <a:schemeClr val="tx2"/>
              </a:buClr>
              <a:defRPr sz="2800">
                <a:latin typeface="Arial"/>
                <a:cs typeface="Arial"/>
              </a:defRPr>
            </a:lvl1pPr>
            <a:lvl2pPr>
              <a:buClr>
                <a:schemeClr val="tx2"/>
              </a:buClr>
              <a:defRPr sz="2400">
                <a:latin typeface="Arial"/>
                <a:cs typeface="Arial"/>
              </a:defRPr>
            </a:lvl2pPr>
            <a:lvl3pPr>
              <a:buClr>
                <a:schemeClr val="tx2"/>
              </a:buClr>
              <a:defRPr sz="2000">
                <a:latin typeface="Arial"/>
                <a:cs typeface="Arial"/>
              </a:defRPr>
            </a:lvl3pPr>
            <a:lvl4pPr>
              <a:buClr>
                <a:schemeClr val="tx2"/>
              </a:buClr>
              <a:defRPr sz="1800">
                <a:latin typeface="Arial"/>
                <a:cs typeface="Arial"/>
              </a:defRPr>
            </a:lvl4pPr>
            <a:lvl5pPr>
              <a:buClr>
                <a:schemeClr val="tx2"/>
              </a:buCl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876300"/>
            <a:ext cx="4038600" cy="5097463"/>
          </a:xfrm>
        </p:spPr>
        <p:txBody>
          <a:bodyPr/>
          <a:lstStyle>
            <a:lvl1pPr>
              <a:buClr>
                <a:schemeClr val="tx2"/>
              </a:buClr>
              <a:defRPr sz="2800">
                <a:latin typeface="Arial"/>
                <a:cs typeface="Arial"/>
              </a:defRPr>
            </a:lvl1pPr>
            <a:lvl2pPr>
              <a:buClr>
                <a:schemeClr val="tx2"/>
              </a:buClr>
              <a:defRPr sz="2400">
                <a:latin typeface="Arial"/>
                <a:cs typeface="Arial"/>
              </a:defRPr>
            </a:lvl2pPr>
            <a:lvl3pPr>
              <a:buClr>
                <a:schemeClr val="tx2"/>
              </a:buClr>
              <a:defRPr sz="2000">
                <a:latin typeface="Arial"/>
                <a:cs typeface="Arial"/>
              </a:defRPr>
            </a:lvl3pPr>
            <a:lvl4pPr>
              <a:buClr>
                <a:schemeClr val="tx2"/>
              </a:buClr>
              <a:defRPr sz="1800">
                <a:latin typeface="Arial"/>
                <a:cs typeface="Arial"/>
              </a:defRPr>
            </a:lvl4pPr>
            <a:lvl5pPr>
              <a:buClr>
                <a:schemeClr val="tx2"/>
              </a:buCl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151970" y="-50800"/>
            <a:ext cx="7496591" cy="640478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de-AT" dirty="0" smtClean="0"/>
              <a:t>Mastertitelformat bearbeiten</a:t>
            </a:r>
            <a:endParaRPr 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524875" y="6413500"/>
            <a:ext cx="542925" cy="365125"/>
          </a:xfrm>
        </p:spPr>
        <p:txBody>
          <a:bodyPr/>
          <a:lstStyle>
            <a:lvl1pPr algn="r">
              <a:defRPr sz="1600">
                <a:solidFill>
                  <a:srgbClr val="86878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02B1D284-A13A-469F-A36E-8E1281A8450A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9" name="Picture 7" descr="CFRR_horizontal_logo_RGB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51970" y="6440488"/>
            <a:ext cx="1276889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 userDrawn="1"/>
        </p:nvCxnSpPr>
        <p:spPr>
          <a:xfrm>
            <a:off x="0" y="6265863"/>
            <a:ext cx="9144000" cy="0"/>
          </a:xfrm>
          <a:prstGeom prst="line">
            <a:avLst/>
          </a:prstGeom>
          <a:ln>
            <a:solidFill>
              <a:srgbClr val="91BE3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6"/>
          <p:cNvSpPr/>
          <p:nvPr userDrawn="1"/>
        </p:nvSpPr>
        <p:spPr>
          <a:xfrm>
            <a:off x="0" y="0"/>
            <a:ext cx="9144000" cy="588963"/>
          </a:xfrm>
          <a:prstGeom prst="rect">
            <a:avLst/>
          </a:prstGeom>
          <a:solidFill>
            <a:srgbClr val="91BE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Arial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809625"/>
            <a:ext cx="4040188" cy="7905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91BE3A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4040188" cy="4454524"/>
          </a:xfrm>
        </p:spPr>
        <p:txBody>
          <a:bodyPr/>
          <a:lstStyle>
            <a:lvl1pPr>
              <a:buClr>
                <a:schemeClr val="tx2"/>
              </a:buClr>
              <a:defRPr sz="2400">
                <a:latin typeface="Arial"/>
                <a:cs typeface="Arial"/>
              </a:defRPr>
            </a:lvl1pPr>
            <a:lvl2pPr>
              <a:buClr>
                <a:schemeClr val="tx2"/>
              </a:buClr>
              <a:defRPr sz="2000">
                <a:latin typeface="Arial"/>
                <a:cs typeface="Arial"/>
              </a:defRPr>
            </a:lvl2pPr>
            <a:lvl3pPr>
              <a:buClr>
                <a:schemeClr val="tx2"/>
              </a:buClr>
              <a:defRPr sz="1800">
                <a:latin typeface="Arial"/>
                <a:cs typeface="Arial"/>
              </a:defRPr>
            </a:lvl3pPr>
            <a:lvl4pPr>
              <a:buClr>
                <a:schemeClr val="tx2"/>
              </a:buClr>
              <a:defRPr sz="1600">
                <a:latin typeface="Arial"/>
                <a:cs typeface="Arial"/>
              </a:defRPr>
            </a:lvl4pPr>
            <a:lvl5pPr>
              <a:buClr>
                <a:schemeClr val="tx2"/>
              </a:buCl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809625"/>
            <a:ext cx="4041775" cy="7905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91BE3A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600199"/>
            <a:ext cx="4041775" cy="4454525"/>
          </a:xfrm>
        </p:spPr>
        <p:txBody>
          <a:bodyPr/>
          <a:lstStyle>
            <a:lvl1pPr>
              <a:buClr>
                <a:schemeClr val="tx2"/>
              </a:buClr>
              <a:defRPr sz="2400">
                <a:latin typeface="Arial"/>
                <a:cs typeface="Arial"/>
              </a:defRPr>
            </a:lvl1pPr>
            <a:lvl2pPr>
              <a:buClr>
                <a:schemeClr val="tx2"/>
              </a:buClr>
              <a:defRPr sz="2000">
                <a:latin typeface="Arial"/>
                <a:cs typeface="Arial"/>
              </a:defRPr>
            </a:lvl2pPr>
            <a:lvl3pPr>
              <a:buClr>
                <a:schemeClr val="tx2"/>
              </a:buClr>
              <a:defRPr sz="1800">
                <a:latin typeface="Arial"/>
                <a:cs typeface="Arial"/>
              </a:defRPr>
            </a:lvl3pPr>
            <a:lvl4pPr>
              <a:buClr>
                <a:schemeClr val="tx2"/>
              </a:buClr>
              <a:defRPr sz="1600">
                <a:latin typeface="Arial"/>
                <a:cs typeface="Arial"/>
              </a:defRPr>
            </a:lvl4pPr>
            <a:lvl5pPr>
              <a:buClr>
                <a:schemeClr val="tx2"/>
              </a:buCl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22" name="Titel 1"/>
          <p:cNvSpPr>
            <a:spLocks noGrp="1"/>
          </p:cNvSpPr>
          <p:nvPr>
            <p:ph type="title"/>
          </p:nvPr>
        </p:nvSpPr>
        <p:spPr>
          <a:xfrm>
            <a:off x="151970" y="-50800"/>
            <a:ext cx="7496591" cy="640478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de-AT" dirty="0" smtClean="0"/>
              <a:t>Mastertitelformat bearbeiten</a:t>
            </a:r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524875" y="6413500"/>
            <a:ext cx="542925" cy="365125"/>
          </a:xfrm>
        </p:spPr>
        <p:txBody>
          <a:bodyPr/>
          <a:lstStyle>
            <a:lvl1pPr algn="r">
              <a:defRPr sz="1600">
                <a:solidFill>
                  <a:srgbClr val="86878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93984C94-E893-48F7-8889-CC606DFC6EBD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1" name="Picture 7" descr="CFRR_horizontal_logo_RGB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51970" y="6440488"/>
            <a:ext cx="1276889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 userDrawn="1"/>
        </p:nvCxnSpPr>
        <p:spPr>
          <a:xfrm>
            <a:off x="0" y="6265863"/>
            <a:ext cx="9144000" cy="0"/>
          </a:xfrm>
          <a:prstGeom prst="line">
            <a:avLst/>
          </a:prstGeom>
          <a:ln>
            <a:solidFill>
              <a:srgbClr val="91BE3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16"/>
          <p:cNvSpPr/>
          <p:nvPr userDrawn="1"/>
        </p:nvSpPr>
        <p:spPr>
          <a:xfrm>
            <a:off x="0" y="0"/>
            <a:ext cx="9144000" cy="588963"/>
          </a:xfrm>
          <a:prstGeom prst="rect">
            <a:avLst/>
          </a:prstGeom>
          <a:solidFill>
            <a:srgbClr val="91BE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Arial"/>
            </a:endParaRP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151970" y="-50800"/>
            <a:ext cx="7496591" cy="640478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de-AT" dirty="0" smtClean="0"/>
              <a:t>Mastertitelformat bearbeiten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524875" y="6413500"/>
            <a:ext cx="542925" cy="365125"/>
          </a:xfrm>
        </p:spPr>
        <p:txBody>
          <a:bodyPr/>
          <a:lstStyle>
            <a:lvl1pPr algn="r">
              <a:defRPr sz="1600">
                <a:solidFill>
                  <a:srgbClr val="86878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20CA74FD-FF86-4178-AC67-5639A3C92407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7" name="Picture 7" descr="CFRR_horizontal_logo_RGB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51970" y="6440488"/>
            <a:ext cx="1276889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 userDrawn="1"/>
        </p:nvCxnSpPr>
        <p:spPr>
          <a:xfrm>
            <a:off x="0" y="6265863"/>
            <a:ext cx="9144000" cy="0"/>
          </a:xfrm>
          <a:prstGeom prst="line">
            <a:avLst/>
          </a:prstGeom>
          <a:ln>
            <a:solidFill>
              <a:srgbClr val="91BE3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6"/>
          <p:cNvSpPr/>
          <p:nvPr userDrawn="1"/>
        </p:nvSpPr>
        <p:spPr>
          <a:xfrm>
            <a:off x="0" y="0"/>
            <a:ext cx="9144000" cy="588963"/>
          </a:xfrm>
          <a:prstGeom prst="rect">
            <a:avLst/>
          </a:prstGeom>
          <a:solidFill>
            <a:srgbClr val="91BE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Arial"/>
            </a:endParaRPr>
          </a:p>
        </p:txBody>
      </p:sp>
      <p:sp>
        <p:nvSpPr>
          <p:cNvPr id="8" name="Titel 1"/>
          <p:cNvSpPr txBox="1">
            <a:spLocks/>
          </p:cNvSpPr>
          <p:nvPr userDrawn="1"/>
        </p:nvSpPr>
        <p:spPr>
          <a:xfrm>
            <a:off x="152400" y="-50800"/>
            <a:ext cx="7496175" cy="6397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de-AT" b="1" smtClean="0">
                <a:ea typeface="+mj-ea"/>
                <a:cs typeface="Arial"/>
              </a:rPr>
              <a:t>Mastertitelformat bearbeiten</a:t>
            </a:r>
            <a:endParaRPr lang="de-DE" b="1" dirty="0">
              <a:ea typeface="+mj-ea"/>
              <a:cs typeface="Arial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969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91BE3A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003300"/>
            <a:ext cx="5111750" cy="5122863"/>
          </a:xfrm>
        </p:spPr>
        <p:txBody>
          <a:bodyPr/>
          <a:lstStyle>
            <a:lvl1pPr>
              <a:buClr>
                <a:schemeClr val="tx2"/>
              </a:buClr>
              <a:defRPr sz="3200">
                <a:latin typeface="Arial"/>
                <a:cs typeface="Arial"/>
              </a:defRPr>
            </a:lvl1pPr>
            <a:lvl2pPr>
              <a:buClr>
                <a:schemeClr val="tx2"/>
              </a:buClr>
              <a:defRPr sz="2800">
                <a:latin typeface="Arial"/>
                <a:cs typeface="Arial"/>
              </a:defRPr>
            </a:lvl2pPr>
            <a:lvl3pPr>
              <a:buClr>
                <a:schemeClr val="tx2"/>
              </a:buClr>
              <a:defRPr sz="2400">
                <a:latin typeface="Arial"/>
                <a:cs typeface="Arial"/>
              </a:defRPr>
            </a:lvl3pPr>
            <a:lvl4pPr>
              <a:buClr>
                <a:schemeClr val="tx2"/>
              </a:buClr>
              <a:defRPr sz="2000">
                <a:latin typeface="Arial"/>
                <a:cs typeface="Arial"/>
              </a:defRPr>
            </a:lvl4pPr>
            <a:lvl5pPr>
              <a:buClr>
                <a:schemeClr val="tx2"/>
              </a:buClr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2159000"/>
            <a:ext cx="3008313" cy="3967163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524875" y="6413500"/>
            <a:ext cx="542925" cy="365125"/>
          </a:xfrm>
        </p:spPr>
        <p:txBody>
          <a:bodyPr/>
          <a:lstStyle>
            <a:lvl1pPr algn="r">
              <a:defRPr sz="1600">
                <a:solidFill>
                  <a:srgbClr val="86878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8439575F-F08B-4A36-A648-393E184CFAA9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" name="Picture 7" descr="CFRR_horizontal_logo_RGB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51970" y="6440488"/>
            <a:ext cx="1276889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 userDrawn="1"/>
        </p:nvCxnSpPr>
        <p:spPr>
          <a:xfrm>
            <a:off x="0" y="6265863"/>
            <a:ext cx="9144000" cy="0"/>
          </a:xfrm>
          <a:prstGeom prst="line">
            <a:avLst/>
          </a:prstGeom>
          <a:ln>
            <a:solidFill>
              <a:srgbClr val="91BE3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606925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91BE3A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19100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173663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524875" y="6413500"/>
            <a:ext cx="542925" cy="365125"/>
          </a:xfrm>
        </p:spPr>
        <p:txBody>
          <a:bodyPr/>
          <a:lstStyle>
            <a:lvl1pPr algn="r">
              <a:defRPr sz="1600">
                <a:solidFill>
                  <a:srgbClr val="86878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68E86A31-CC98-41FA-BB42-FF0321889A07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8" name="Picture 7" descr="CFRR_horizontal_logo_RGB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51970" y="6440488"/>
            <a:ext cx="1276889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 userDrawn="1"/>
        </p:nvCxnSpPr>
        <p:spPr>
          <a:xfrm>
            <a:off x="0" y="6265863"/>
            <a:ext cx="9144000" cy="0"/>
          </a:xfrm>
          <a:prstGeom prst="line">
            <a:avLst/>
          </a:prstGeom>
          <a:ln>
            <a:solidFill>
              <a:srgbClr val="91BE3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1BE3A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chemeClr val="tx2"/>
              </a:buClr>
              <a:defRPr>
                <a:latin typeface="Arial"/>
                <a:cs typeface="Arial"/>
              </a:defRPr>
            </a:lvl1pPr>
            <a:lvl2pPr>
              <a:buClr>
                <a:schemeClr val="tx2"/>
              </a:buClr>
              <a:defRPr>
                <a:latin typeface="Arial"/>
                <a:cs typeface="Arial"/>
              </a:defRPr>
            </a:lvl2pPr>
            <a:lvl3pPr>
              <a:buClr>
                <a:schemeClr val="tx2"/>
              </a:buClr>
              <a:defRPr>
                <a:latin typeface="Arial"/>
                <a:cs typeface="Arial"/>
              </a:defRPr>
            </a:lvl3pPr>
            <a:lvl4pPr>
              <a:buClr>
                <a:schemeClr val="tx2"/>
              </a:buClr>
              <a:defRPr>
                <a:latin typeface="Arial"/>
                <a:cs typeface="Arial"/>
              </a:defRPr>
            </a:lvl4pPr>
            <a:lvl5pPr>
              <a:buClr>
                <a:schemeClr val="tx2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>
          <a:xfrm rot="5400000">
            <a:off x="-884237" y="4876800"/>
            <a:ext cx="2133600" cy="365125"/>
          </a:xfrm>
        </p:spPr>
        <p:txBody>
          <a:bodyPr/>
          <a:lstStyle>
            <a:lvl1pPr>
              <a:defRPr sz="1800">
                <a:solidFill>
                  <a:srgbClr val="86878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147B14AD-7EC0-4B2F-A55D-F13F0823A5F3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7" name="Picture 7" descr="CFRR_horizontal_logo_RGB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51970" y="6440488"/>
            <a:ext cx="1276889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 userDrawn="1"/>
        </p:nvCxnSpPr>
        <p:spPr>
          <a:xfrm>
            <a:off x="0" y="6265863"/>
            <a:ext cx="9144000" cy="0"/>
          </a:xfrm>
          <a:prstGeom prst="line">
            <a:avLst/>
          </a:prstGeom>
          <a:ln>
            <a:solidFill>
              <a:srgbClr val="91BE3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>
                <a:solidFill>
                  <a:srgbClr val="91BE3A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buClr>
                <a:schemeClr val="tx2"/>
              </a:buClr>
              <a:defRPr>
                <a:latin typeface="Arial"/>
                <a:cs typeface="Arial"/>
              </a:defRPr>
            </a:lvl1pPr>
            <a:lvl2pPr>
              <a:buClr>
                <a:schemeClr val="tx2"/>
              </a:buClr>
              <a:defRPr>
                <a:latin typeface="Arial"/>
                <a:cs typeface="Arial"/>
              </a:defRPr>
            </a:lvl2pPr>
            <a:lvl3pPr>
              <a:buClr>
                <a:schemeClr val="tx2"/>
              </a:buClr>
              <a:defRPr>
                <a:latin typeface="Arial"/>
                <a:cs typeface="Arial"/>
              </a:defRPr>
            </a:lvl3pPr>
            <a:lvl4pPr>
              <a:buClr>
                <a:schemeClr val="tx2"/>
              </a:buClr>
              <a:defRPr>
                <a:latin typeface="Arial"/>
                <a:cs typeface="Arial"/>
              </a:defRPr>
            </a:lvl4pPr>
            <a:lvl5pPr>
              <a:buClr>
                <a:schemeClr val="tx2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>
          <a:xfrm rot="5400000">
            <a:off x="-792162" y="4872037"/>
            <a:ext cx="2133600" cy="365125"/>
          </a:xfrm>
        </p:spPr>
        <p:txBody>
          <a:bodyPr/>
          <a:lstStyle>
            <a:lvl1pPr>
              <a:defRPr sz="1800">
                <a:solidFill>
                  <a:srgbClr val="86878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F4CAF6CA-DE6B-41A1-94F5-B108E68B8D66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Mastertitelformat bearbeiten</a:t>
            </a:r>
            <a:endParaRPr lang="de-DE" smtClean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7A80FB6A-DBE0-48CC-B7B2-0194B0842C6E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36" r:id="rId10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Arial"/>
          <a:ea typeface="+mj-ea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2"/>
        </a:buBlip>
        <a:defRPr sz="3600" b="1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9BCD00"/>
        </a:buClr>
        <a:buSzPct val="75000"/>
        <a:buFont typeface="Symbol" pitchFamily="18" charset="2"/>
        <a:buChar char="-"/>
        <a:defRPr sz="3200" b="1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BCD00"/>
        </a:buClr>
        <a:buSzPct val="100000"/>
        <a:buFont typeface="Arial" charset="0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BCD00"/>
        </a:buClr>
        <a:buSzPct val="90000"/>
        <a:buFont typeface="Courier New" pitchFamily="49" charset="0"/>
        <a:buChar char="o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2"/>
        </a:buBlip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Mastertitelformat bearbeiten</a:t>
            </a:r>
            <a:endParaRPr lang="de-DE" smtClean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7A80FB6A-DBE0-48CC-B7B2-0194B0842C6E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2248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5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Arial"/>
          <a:ea typeface="+mj-ea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3"/>
        </a:buBlip>
        <a:defRPr sz="3600" b="1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9BCD00"/>
        </a:buClr>
        <a:buSzPct val="75000"/>
        <a:buFont typeface="Symbol" pitchFamily="18" charset="2"/>
        <a:buChar char="-"/>
        <a:defRPr sz="3200" b="1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BCD00"/>
        </a:buClr>
        <a:buSzPct val="100000"/>
        <a:buFont typeface="Arial" charset="0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BCD00"/>
        </a:buClr>
        <a:buSzPct val="90000"/>
        <a:buFont typeface="Courier New" pitchFamily="49" charset="0"/>
        <a:buChar char="o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3"/>
        </a:buBlip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815" y="2984500"/>
            <a:ext cx="8086510" cy="1470025"/>
          </a:xfrm>
        </p:spPr>
        <p:txBody>
          <a:bodyPr/>
          <a:lstStyle/>
          <a:p>
            <a:r>
              <a:rPr lang="en-US" sz="3200" dirty="0" smtClean="0"/>
              <a:t>EU </a:t>
            </a:r>
            <a:r>
              <a:rPr lang="en-US" sz="3200" dirty="0"/>
              <a:t>Accounting and </a:t>
            </a:r>
            <a:r>
              <a:rPr lang="en-US" sz="3200" dirty="0" smtClean="0"/>
              <a:t>Audit Directives: Overview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815" y="4676775"/>
            <a:ext cx="7781710" cy="90487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000" dirty="0" smtClean="0"/>
              <a:t>Henri Fortin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Head, Centre for Financial Reporting Reform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600" dirty="0" smtClean="0"/>
              <a:t>UPFAA Conference – Kyiv, 17 December 2014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4825" y="2025650"/>
            <a:ext cx="7639050" cy="1803400"/>
          </a:xfrm>
        </p:spPr>
        <p:txBody>
          <a:bodyPr/>
          <a:lstStyle/>
          <a:p>
            <a:pPr marL="342900" lvl="1" indent="-342900" algn="ctr">
              <a:buBlip>
                <a:blip r:embed="rId2"/>
              </a:buBlip>
            </a:pP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marL="342900" lvl="1" indent="-342900" algn="ctr">
              <a:buBlip>
                <a:blip r:embed="rId2"/>
              </a:buBlip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Recent Amendments to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Statutory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Audit Directive</a:t>
            </a:r>
          </a:p>
          <a:p>
            <a:pPr algn="ctr"/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E4241-0149-490F-B839-397C3518C1FC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70227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Restoring </a:t>
            </a:r>
            <a:r>
              <a:rPr lang="en-US" dirty="0"/>
              <a:t>the confidence of investors in financial information </a:t>
            </a:r>
          </a:p>
          <a:p>
            <a:r>
              <a:rPr lang="en-US" dirty="0" smtClean="0"/>
              <a:t>The </a:t>
            </a:r>
            <a:r>
              <a:rPr lang="en-US" dirty="0"/>
              <a:t>revised Directive </a:t>
            </a:r>
            <a:r>
              <a:rPr lang="en-US" i="1" dirty="0"/>
              <a:t>includes </a:t>
            </a:r>
            <a:r>
              <a:rPr lang="en-US" dirty="0"/>
              <a:t>measures </a:t>
            </a:r>
            <a:r>
              <a:rPr lang="en-US" dirty="0" smtClean="0"/>
              <a:t>to:</a:t>
            </a:r>
            <a:endParaRPr lang="en-US" dirty="0"/>
          </a:p>
          <a:p>
            <a:pPr lvl="1"/>
            <a:r>
              <a:rPr lang="en-US" sz="1800" i="1" dirty="0" smtClean="0"/>
              <a:t>strengthen </a:t>
            </a:r>
            <a:r>
              <a:rPr lang="en-US" sz="1800" i="1" dirty="0"/>
              <a:t>the independence of statutory auditors </a:t>
            </a:r>
            <a:endParaRPr lang="en-US" sz="1800" dirty="0"/>
          </a:p>
          <a:p>
            <a:pPr lvl="1"/>
            <a:r>
              <a:rPr lang="en-US" sz="1800" i="1" dirty="0" smtClean="0"/>
              <a:t>make </a:t>
            </a:r>
            <a:r>
              <a:rPr lang="en-US" sz="1800" i="1" dirty="0"/>
              <a:t>the audit report more informative, and </a:t>
            </a:r>
            <a:endParaRPr lang="en-US" sz="1800" dirty="0"/>
          </a:p>
          <a:p>
            <a:pPr lvl="1"/>
            <a:r>
              <a:rPr lang="en-US" sz="1800" i="1" dirty="0" smtClean="0"/>
              <a:t>strengthen </a:t>
            </a:r>
            <a:r>
              <a:rPr lang="en-US" sz="1800" i="1" dirty="0"/>
              <a:t>audit supervision throughout the EU </a:t>
            </a:r>
            <a:endParaRPr lang="en-US" sz="1800" dirty="0"/>
          </a:p>
          <a:p>
            <a:r>
              <a:rPr lang="en-US" dirty="0"/>
              <a:t>The Regulation - stricter requirements on the statutory audits of public-interest entities, strengthen independence and professional skepticism, and limit conflicts of interest </a:t>
            </a:r>
          </a:p>
          <a:p>
            <a:r>
              <a:rPr lang="en-US" dirty="0"/>
              <a:t>2 years to implement the revised Directive. The Regulation will also become directly applicable in mid-2016 </a:t>
            </a:r>
          </a:p>
          <a:p>
            <a:r>
              <a:rPr lang="en-US" dirty="0"/>
              <a:t>The EC will work with the Member States, the national supervisory bodies, and the stakeholders to facilitate a consistent and effective implementation of the new rules across the </a:t>
            </a:r>
            <a:r>
              <a:rPr lang="en-US" dirty="0" smtClean="0"/>
              <a:t>EU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messages from recent changes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E4241-0149-490F-B839-397C3518C1FC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49344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Governance of firms and independence rules</a:t>
            </a:r>
          </a:p>
          <a:p>
            <a:r>
              <a:rPr lang="en-US" sz="2800" dirty="0"/>
              <a:t>Auditing standards and Reporting</a:t>
            </a:r>
          </a:p>
          <a:p>
            <a:r>
              <a:rPr lang="en-US" sz="2800" dirty="0"/>
              <a:t>Public oversight and delegations to professional bodies</a:t>
            </a:r>
          </a:p>
          <a:p>
            <a:r>
              <a:rPr lang="en-US" sz="2800" dirty="0" smtClean="0"/>
              <a:t>Quality assurance</a:t>
            </a:r>
          </a:p>
          <a:p>
            <a:r>
              <a:rPr lang="en-US" sz="2800" dirty="0" smtClean="0"/>
              <a:t>Investigations </a:t>
            </a:r>
            <a:r>
              <a:rPr lang="en-US" sz="2800" dirty="0"/>
              <a:t>&amp; </a:t>
            </a:r>
            <a:r>
              <a:rPr lang="en-US" sz="2800" dirty="0" smtClean="0"/>
              <a:t>sanctions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changes in the </a:t>
            </a:r>
            <a:r>
              <a:rPr lang="en-US" dirty="0" smtClean="0"/>
              <a:t>Audit Directive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E4241-0149-490F-B839-397C3518C1FC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620578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9400" y="784225"/>
            <a:ext cx="8521700" cy="5072063"/>
          </a:xfrm>
        </p:spPr>
        <p:txBody>
          <a:bodyPr/>
          <a:lstStyle/>
          <a:p>
            <a:pPr marL="880110" lvl="1" indent="-5143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dirty="0" smtClean="0"/>
              <a:t>Detailed </a:t>
            </a:r>
            <a:r>
              <a:rPr lang="en-US" dirty="0"/>
              <a:t>requirements on the </a:t>
            </a:r>
            <a:r>
              <a:rPr lang="en-US" b="1" dirty="0" smtClean="0"/>
              <a:t>organization </a:t>
            </a:r>
            <a:r>
              <a:rPr lang="en-US" b="1" dirty="0"/>
              <a:t>and the internal quality assurance</a:t>
            </a:r>
            <a:r>
              <a:rPr lang="en-US" dirty="0"/>
              <a:t> system of audit firms</a:t>
            </a:r>
          </a:p>
          <a:p>
            <a:pPr marL="880110" lvl="1" indent="-5143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dirty="0"/>
              <a:t>Obligation to </a:t>
            </a:r>
            <a:r>
              <a:rPr lang="en-US" b="1" dirty="0"/>
              <a:t>assign an audit partner </a:t>
            </a:r>
            <a:r>
              <a:rPr lang="en-US" dirty="0"/>
              <a:t>to each engagement who participates actively to the audit and signs the audit report</a:t>
            </a:r>
          </a:p>
          <a:p>
            <a:pPr marL="880110" lvl="1" indent="-5143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b="1" dirty="0" smtClean="0"/>
              <a:t>More </a:t>
            </a:r>
            <a:r>
              <a:rPr lang="en-US" b="1" dirty="0"/>
              <a:t>specific on independence rules</a:t>
            </a:r>
            <a:r>
              <a:rPr lang="en-US" dirty="0"/>
              <a:t> (some threats identified</a:t>
            </a:r>
            <a:r>
              <a:rPr lang="en-US" dirty="0" smtClean="0"/>
              <a:t>)</a:t>
            </a:r>
          </a:p>
          <a:p>
            <a:pPr marL="880110" lvl="1" indent="-5143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dirty="0"/>
              <a:t>Application of independence rules to any natural persons in a position to directly of indirectly influence the outcome of the statutory audit</a:t>
            </a:r>
          </a:p>
          <a:p>
            <a:pPr marL="880110" lvl="1" indent="-5143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dirty="0" smtClean="0"/>
              <a:t>New </a:t>
            </a:r>
            <a:r>
              <a:rPr lang="en-US" dirty="0"/>
              <a:t>rules on employment of former statutory auditors by the audited </a:t>
            </a:r>
            <a:r>
              <a:rPr lang="en-US" dirty="0" smtClean="0"/>
              <a:t>entity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Governance of firms and independence </a:t>
            </a:r>
            <a:r>
              <a:rPr lang="en-US" dirty="0" smtClean="0"/>
              <a:t>rules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E4241-0149-490F-B839-397C3518C1FC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408110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Blip>
                <a:blip r:embed="rId2"/>
              </a:buBlip>
            </a:pPr>
            <a:endParaRPr lang="en-US" sz="2400" dirty="0"/>
          </a:p>
          <a:p>
            <a:pPr marL="880110" lvl="1" indent="-5143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2400" dirty="0"/>
              <a:t>I</a:t>
            </a:r>
            <a:r>
              <a:rPr lang="en-US" sz="2400" dirty="0" smtClean="0"/>
              <a:t>nternational </a:t>
            </a:r>
            <a:r>
              <a:rPr lang="en-US" sz="2400" dirty="0"/>
              <a:t>standards </a:t>
            </a:r>
            <a:r>
              <a:rPr lang="en-US" sz="2400" dirty="0" smtClean="0"/>
              <a:t>clarified meaning: </a:t>
            </a:r>
            <a:r>
              <a:rPr lang="en-US" sz="2400" dirty="0"/>
              <a:t>ISAs, ISQC 1 and related standards issued by the IAASB</a:t>
            </a:r>
          </a:p>
          <a:p>
            <a:pPr marL="880110" lvl="1" indent="-5143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2400" dirty="0" smtClean="0"/>
              <a:t>Application </a:t>
            </a:r>
            <a:r>
              <a:rPr lang="en-US" sz="2400" dirty="0"/>
              <a:t>of standards in smaller audits </a:t>
            </a:r>
            <a:r>
              <a:rPr lang="en-US" sz="2400" dirty="0" smtClean="0"/>
              <a:t>may be </a:t>
            </a:r>
            <a:r>
              <a:rPr lang="en-US" sz="2400" dirty="0"/>
              <a:t>proportionate to the scale and complexity of the activities of the audited company</a:t>
            </a:r>
          </a:p>
          <a:p>
            <a:pPr marL="880110" lvl="1" indent="-5143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2400" dirty="0" smtClean="0"/>
              <a:t>Statutory </a:t>
            </a:r>
            <a:r>
              <a:rPr lang="en-US" sz="2400" dirty="0"/>
              <a:t>audit is not mandatory for small companies in the EU</a:t>
            </a:r>
          </a:p>
          <a:p>
            <a:pPr marL="880110" lvl="1" indent="-5143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2400" dirty="0" smtClean="0"/>
              <a:t>Scope </a:t>
            </a:r>
            <a:r>
              <a:rPr lang="en-US" sz="2400" dirty="0"/>
              <a:t>of the requirement for statutory audit is fixed by the Accounting Directive</a:t>
            </a:r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Auditing standards and Reporting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E4241-0149-490F-B839-397C3518C1FC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285279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Blip>
                <a:blip r:embed="rId2"/>
              </a:buBlip>
            </a:pPr>
            <a:endParaRPr lang="en-US" sz="2400" dirty="0" smtClean="0"/>
          </a:p>
          <a:p>
            <a:pPr marL="880110" lvl="1" indent="-5143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2400" dirty="0" smtClean="0"/>
              <a:t>Competent </a:t>
            </a:r>
            <a:r>
              <a:rPr lang="en-US" sz="2400" dirty="0"/>
              <a:t>authorities governed by non-practitioners have the ultimate responsibility for the oversight of the </a:t>
            </a:r>
            <a:r>
              <a:rPr lang="en-US" sz="2400" dirty="0" smtClean="0"/>
              <a:t>profession</a:t>
            </a:r>
          </a:p>
          <a:p>
            <a:pPr marL="880110" lvl="1" indent="-5143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2400" dirty="0" smtClean="0"/>
              <a:t>All </a:t>
            </a:r>
            <a:r>
              <a:rPr lang="en-US" sz="2400" dirty="0"/>
              <a:t>statutory auditors and audit firms </a:t>
            </a:r>
            <a:r>
              <a:rPr lang="en-US" sz="2400" dirty="0" smtClean="0"/>
              <a:t>subject </a:t>
            </a:r>
            <a:r>
              <a:rPr lang="en-US" sz="2400" dirty="0"/>
              <a:t>to PO </a:t>
            </a:r>
          </a:p>
          <a:p>
            <a:pPr marL="880110" lvl="1" indent="-5143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2400" dirty="0" smtClean="0"/>
              <a:t>May </a:t>
            </a:r>
            <a:r>
              <a:rPr lang="en-US" sz="2400" dirty="0"/>
              <a:t>delegate (or allow the competent authority to delegate) any of its tasks to authorized institutions </a:t>
            </a:r>
            <a:endParaRPr lang="en-US" sz="2400" dirty="0" smtClean="0"/>
          </a:p>
          <a:p>
            <a:pPr marL="880110" lvl="1" indent="-5143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2400" dirty="0" smtClean="0"/>
              <a:t>Note</a:t>
            </a:r>
            <a:r>
              <a:rPr lang="en-US" sz="2400" dirty="0"/>
              <a:t>. Restrictions related to PIE audits and auditors - </a:t>
            </a:r>
            <a:r>
              <a:rPr lang="en-US" sz="2400" dirty="0" smtClean="0"/>
              <a:t>regulation</a:t>
            </a:r>
            <a:endParaRPr lang="en-US" sz="2400" dirty="0"/>
          </a:p>
          <a:p>
            <a:pPr marL="342900" lvl="1" indent="-342900">
              <a:buBlip>
                <a:blip r:embed="rId2"/>
              </a:buBlip>
            </a:pPr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1970" y="-38100"/>
            <a:ext cx="8372905" cy="640478"/>
          </a:xfrm>
        </p:spPr>
        <p:txBody>
          <a:bodyPr>
            <a:normAutofit/>
          </a:bodyPr>
          <a:lstStyle/>
          <a:p>
            <a:r>
              <a:rPr lang="en-US" dirty="0"/>
              <a:t>Public oversight and delegations to professional bodies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E4241-0149-490F-B839-397C3518C1FC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4097707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4825" y="2025650"/>
            <a:ext cx="7639050" cy="1803400"/>
          </a:xfrm>
        </p:spPr>
        <p:txBody>
          <a:bodyPr/>
          <a:lstStyle/>
          <a:p>
            <a:pPr algn="ctr"/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E4241-0149-490F-B839-397C3518C1FC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" y="965200"/>
            <a:ext cx="9029700" cy="3877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151970" y="-38100"/>
            <a:ext cx="7496591" cy="640478"/>
          </a:xfrm>
        </p:spPr>
        <p:txBody>
          <a:bodyPr/>
          <a:lstStyle/>
          <a:p>
            <a:r>
              <a:rPr lang="en-US" dirty="0"/>
              <a:t>Public </a:t>
            </a:r>
            <a:r>
              <a:rPr lang="en-US" dirty="0" smtClean="0"/>
              <a:t>oversight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1970" y="4842765"/>
            <a:ext cx="877613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 smtClean="0"/>
              <a:t>* - Member </a:t>
            </a:r>
            <a:r>
              <a:rPr lang="en-US" dirty="0"/>
              <a:t>States are provided with an option to delegate the tasks related to sanctions and measures, but only to a body independent from the </a:t>
            </a:r>
            <a:r>
              <a:rPr lang="en-US" dirty="0" smtClean="0"/>
              <a:t>profession</a:t>
            </a:r>
          </a:p>
          <a:p>
            <a:endParaRPr lang="en-US" sz="1000" dirty="0" smtClean="0"/>
          </a:p>
          <a:p>
            <a:r>
              <a:rPr lang="en-US" sz="1000" i="1" dirty="0" smtClean="0"/>
              <a:t>Source</a:t>
            </a:r>
            <a:r>
              <a:rPr lang="en-US" sz="1000" i="1" dirty="0"/>
              <a:t>: European federation of Accountants (FEE)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26523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758825"/>
            <a:ext cx="8534400" cy="5387975"/>
          </a:xfrm>
        </p:spPr>
        <p:txBody>
          <a:bodyPr/>
          <a:lstStyle/>
          <a:p>
            <a:r>
              <a:rPr lang="en-US" dirty="0"/>
              <a:t>Application to Public Interest Entities only</a:t>
            </a:r>
          </a:p>
          <a:p>
            <a:r>
              <a:rPr lang="en-US" dirty="0"/>
              <a:t>Provision of non-audit services: </a:t>
            </a:r>
          </a:p>
          <a:p>
            <a:pPr lvl="1"/>
            <a:r>
              <a:rPr lang="en-US" sz="2000" dirty="0"/>
              <a:t>list of prohibited non-audit services (NAS)</a:t>
            </a:r>
          </a:p>
          <a:p>
            <a:pPr lvl="1"/>
            <a:r>
              <a:rPr lang="en-US" sz="2000" dirty="0"/>
              <a:t>maximum fees for NAS: 70% of average audit fees in the last 3year</a:t>
            </a:r>
          </a:p>
          <a:p>
            <a:r>
              <a:rPr lang="en-US" dirty="0"/>
              <a:t>Auditors’ communication: </a:t>
            </a:r>
          </a:p>
          <a:p>
            <a:r>
              <a:rPr lang="en-US" dirty="0"/>
              <a:t>New requirements in the audit report </a:t>
            </a:r>
          </a:p>
          <a:p>
            <a:r>
              <a:rPr lang="en-US" dirty="0"/>
              <a:t>Additional reporting to the audit committee</a:t>
            </a:r>
          </a:p>
          <a:p>
            <a:r>
              <a:rPr lang="en-US" dirty="0"/>
              <a:t>Quality assurance (more frequent and no delegation)</a:t>
            </a:r>
          </a:p>
          <a:p>
            <a:r>
              <a:rPr lang="en-US" dirty="0"/>
              <a:t>Duration of the engagement and mandatory audit firm rotation (10/20 if public tender/24 if joint audit)</a:t>
            </a:r>
          </a:p>
          <a:p>
            <a:r>
              <a:rPr lang="en-US" dirty="0"/>
              <a:t>Cooperation in Public oversight : Committee of European Auditing Oversight Bodies (CEAOB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new issues in the </a:t>
            </a:r>
            <a:r>
              <a:rPr lang="en-US" dirty="0" smtClean="0"/>
              <a:t>Regulation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E4241-0149-490F-B839-397C3518C1FC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224955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85825"/>
            <a:ext cx="8229600" cy="5072063"/>
          </a:xfrm>
        </p:spPr>
        <p:txBody>
          <a:bodyPr/>
          <a:lstStyle/>
          <a:p>
            <a:r>
              <a:rPr lang="en-US" dirty="0" smtClean="0"/>
              <a:t>Audits </a:t>
            </a:r>
            <a:r>
              <a:rPr lang="en-US" dirty="0"/>
              <a:t>before the directive was transposed – considered adequate </a:t>
            </a:r>
          </a:p>
          <a:p>
            <a:r>
              <a:rPr lang="en-US" dirty="0"/>
              <a:t>MS can impose more stringent requirements </a:t>
            </a:r>
          </a:p>
          <a:p>
            <a:endParaRPr lang="en-US" b="1" dirty="0" smtClean="0"/>
          </a:p>
          <a:p>
            <a:r>
              <a:rPr lang="en-US" b="1" dirty="0" smtClean="0"/>
              <a:t>Transposition </a:t>
            </a:r>
            <a:endParaRPr lang="en-US" dirty="0"/>
          </a:p>
          <a:p>
            <a:pPr lvl="1"/>
            <a:r>
              <a:rPr lang="en-US" dirty="0"/>
              <a:t>June 2008 (June 2016 for changes) - MS shall adopt and publish the provisions necessary to comply with this Directive </a:t>
            </a:r>
          </a:p>
          <a:p>
            <a:pPr lvl="1"/>
            <a:r>
              <a:rPr lang="en-US" dirty="0"/>
              <a:t>EC should be informed on adoption </a:t>
            </a:r>
          </a:p>
          <a:p>
            <a:pPr lvl="1"/>
            <a:r>
              <a:rPr lang="en-US" dirty="0"/>
              <a:t>Legal provisions should contain reference to the Directive </a:t>
            </a:r>
          </a:p>
          <a:p>
            <a:pPr lvl="1"/>
            <a:r>
              <a:rPr lang="en-US" dirty="0"/>
              <a:t>MS shall – inform the EC on the texts of legislation in the field covered by this Directive.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Transition </a:t>
            </a:r>
            <a:r>
              <a:rPr lang="en-US" dirty="0"/>
              <a:t>and </a:t>
            </a:r>
            <a:r>
              <a:rPr lang="en-US" dirty="0" err="1" smtClean="0"/>
              <a:t>harmonisation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E4241-0149-490F-B839-397C3518C1FC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739100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4825" y="2025650"/>
            <a:ext cx="7639050" cy="1803400"/>
          </a:xfrm>
        </p:spPr>
        <p:txBody>
          <a:bodyPr/>
          <a:lstStyle/>
          <a:p>
            <a:pPr marL="342900" lvl="1" indent="-342900" algn="ctr">
              <a:buBlip>
                <a:blip r:embed="rId2"/>
              </a:buBlip>
            </a:pP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marL="342900" lvl="1" indent="-342900" algn="ctr">
              <a:buBlip>
                <a:blip r:embed="rId2"/>
              </a:buBlip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Implications for Ukraine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E4241-0149-490F-B839-397C3518C1FC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63681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Accounting Directive </a:t>
            </a:r>
            <a:r>
              <a:rPr lang="en-US" dirty="0"/>
              <a:t>(</a:t>
            </a:r>
            <a:r>
              <a:rPr lang="fr-BE" dirty="0"/>
              <a:t>2013/34/EU) </a:t>
            </a:r>
            <a:r>
              <a:rPr lang="fr-BE" dirty="0" smtClean="0"/>
              <a:t>a</a:t>
            </a:r>
            <a:r>
              <a:rPr lang="en-US" dirty="0" err="1" smtClean="0"/>
              <a:t>dopted</a:t>
            </a:r>
            <a:r>
              <a:rPr lang="en-US" dirty="0" smtClean="0"/>
              <a:t> on 26 June 2013</a:t>
            </a:r>
            <a:endParaRPr lang="fr-BE" dirty="0" smtClean="0"/>
          </a:p>
          <a:p>
            <a:pPr marL="0" indent="0">
              <a:buNone/>
            </a:pPr>
            <a:endParaRPr lang="en-US" dirty="0" smtClean="0"/>
          </a:p>
          <a:p>
            <a:pPr lvl="0"/>
            <a:r>
              <a:rPr lang="en-GB" sz="2400" b="1" i="1" dirty="0" smtClean="0"/>
              <a:t>Motto: simplification, comparability, clarity</a:t>
            </a:r>
            <a:r>
              <a:rPr lang="hu-HU" sz="2400" b="1" i="1" dirty="0" smtClean="0"/>
              <a:t>!</a:t>
            </a:r>
            <a:endParaRPr lang="en-US" sz="2400" b="1" i="1" dirty="0" smtClean="0"/>
          </a:p>
          <a:p>
            <a:pPr lvl="0"/>
            <a:endParaRPr lang="en-US" dirty="0" smtClean="0"/>
          </a:p>
          <a:p>
            <a:pPr lvl="1"/>
            <a:r>
              <a:rPr lang="en-GB" dirty="0"/>
              <a:t>Merging and modernising the </a:t>
            </a:r>
            <a:r>
              <a:rPr lang="en-GB" dirty="0" smtClean="0"/>
              <a:t>previous Accounting Directives (4</a:t>
            </a:r>
            <a:r>
              <a:rPr lang="en-GB" baseline="30000" dirty="0" smtClean="0"/>
              <a:t>th</a:t>
            </a:r>
            <a:r>
              <a:rPr lang="en-GB" dirty="0" smtClean="0"/>
              <a:t> and 7</a:t>
            </a:r>
            <a:r>
              <a:rPr lang="en-GB" baseline="30000" dirty="0" smtClean="0"/>
              <a:t>th</a:t>
            </a:r>
            <a:r>
              <a:rPr lang="en-GB" dirty="0" smtClean="0"/>
              <a:t>)</a:t>
            </a:r>
          </a:p>
          <a:p>
            <a:pPr lvl="1"/>
            <a:r>
              <a:rPr lang="en-GB" dirty="0"/>
              <a:t>Introducing uniform </a:t>
            </a:r>
            <a:r>
              <a:rPr lang="en-GB" dirty="0" smtClean="0"/>
              <a:t>categories and definitions</a:t>
            </a:r>
          </a:p>
          <a:p>
            <a:pPr lvl="1"/>
            <a:r>
              <a:rPr lang="en-GB" dirty="0" smtClean="0"/>
              <a:t>Harmonising </a:t>
            </a:r>
            <a:r>
              <a:rPr lang="en-GB" dirty="0"/>
              <a:t>simple regime for small </a:t>
            </a:r>
            <a:r>
              <a:rPr lang="en-GB" dirty="0" smtClean="0"/>
              <a:t>companies</a:t>
            </a:r>
          </a:p>
          <a:p>
            <a:pPr lvl="1"/>
            <a:r>
              <a:rPr lang="en-GB" dirty="0" smtClean="0"/>
              <a:t>Providing relief for </a:t>
            </a:r>
            <a:r>
              <a:rPr lang="en-GB" dirty="0"/>
              <a:t>micro </a:t>
            </a:r>
            <a:r>
              <a:rPr lang="en-GB" dirty="0" smtClean="0"/>
              <a:t>entities (optional)</a:t>
            </a:r>
          </a:p>
          <a:p>
            <a:pPr lvl="1"/>
            <a:r>
              <a:rPr lang="en-GB" dirty="0" smtClean="0"/>
              <a:t>Adding new requirements</a:t>
            </a:r>
          </a:p>
          <a:p>
            <a:pPr marL="0" indent="0">
              <a:buNone/>
            </a:pPr>
            <a:endParaRPr lang="en-GB" dirty="0"/>
          </a:p>
          <a:p>
            <a:pPr lvl="0"/>
            <a:endParaRPr lang="en-GB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E4241-0149-490F-B839-397C3518C1FC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lvl="1" indent="-342900"/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EU Accounting Directive: key changes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806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1195" y="873125"/>
            <a:ext cx="8510705" cy="5072063"/>
          </a:xfrm>
        </p:spPr>
        <p:txBody>
          <a:bodyPr/>
          <a:lstStyle/>
          <a:p>
            <a:r>
              <a:rPr lang="en-US" sz="2400" dirty="0" smtClean="0"/>
              <a:t>Following the Association Agreement with the EU, Ukraine undertook to </a:t>
            </a:r>
            <a:r>
              <a:rPr lang="en-US" sz="2400" b="1" dirty="0" smtClean="0">
                <a:solidFill>
                  <a:srgbClr val="00B0F0"/>
                </a:solidFill>
              </a:rPr>
              <a:t>approximate </a:t>
            </a:r>
            <a:r>
              <a:rPr lang="en-US" sz="2400" dirty="0"/>
              <a:t>its legislation to the following EU </a:t>
            </a:r>
            <a:r>
              <a:rPr lang="en-US" sz="2400" dirty="0" smtClean="0"/>
              <a:t>legislation and respective updates in these documents: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sz="2400" dirty="0" smtClean="0"/>
              <a:t>Audit directive 2006/43/EC: within </a:t>
            </a:r>
            <a:r>
              <a:rPr lang="en-US" sz="2400" dirty="0"/>
              <a:t>3 years of the entry into force of </a:t>
            </a:r>
            <a:r>
              <a:rPr lang="en-US" sz="2400" dirty="0" smtClean="0"/>
              <a:t>the Association Agreement (AA)</a:t>
            </a:r>
            <a:endParaRPr lang="en-US" sz="2400" dirty="0"/>
          </a:p>
          <a:p>
            <a:pPr lvl="1"/>
            <a:r>
              <a:rPr lang="en-US" sz="2400" dirty="0" smtClean="0"/>
              <a:t>IAS </a:t>
            </a:r>
            <a:r>
              <a:rPr lang="en-US" sz="2400" dirty="0"/>
              <a:t>Regulation (</a:t>
            </a:r>
            <a:r>
              <a:rPr lang="en-US" sz="2400" dirty="0" smtClean="0"/>
              <a:t>1606/2002/EC): 2 </a:t>
            </a:r>
            <a:r>
              <a:rPr lang="en-US" sz="2400" dirty="0"/>
              <a:t>years of the entry into force of </a:t>
            </a:r>
            <a:r>
              <a:rPr lang="en-US" sz="2400" dirty="0" smtClean="0"/>
              <a:t>the AA. </a:t>
            </a:r>
          </a:p>
          <a:p>
            <a:pPr lvl="1"/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Fourth Council Directive of 25 July 1978 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on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the annual accounts 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78/660/EEC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): 3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years of the entry into force of 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the AA*.</a:t>
            </a:r>
            <a:endParaRPr lang="en-US" sz="2400" i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Seventh Council Directive of 13 June 1983 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on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consolidated accounts (83/349/EEC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): 3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years of the entry into force of 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the AA*.</a:t>
            </a:r>
            <a:endParaRPr lang="en-US" sz="24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for Ukraine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E4241-0149-490F-B839-397C3518C1FC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52537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288" y="-1"/>
            <a:ext cx="9162288" cy="68736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62225" y="4867275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www.worldbank.org/cfrr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475" y="362634"/>
            <a:ext cx="8776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Thank you for your attention – Questions?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821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le:///C:/Users/wb404927/Desktop/christmas_congrats201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243012"/>
            <a:ext cx="6191250" cy="437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99116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Accounting Directive 2013 and its key changes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E4241-0149-490F-B839-397C3518C1FC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6" y="1462089"/>
            <a:ext cx="8724900" cy="4330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0050" y="752475"/>
            <a:ext cx="8124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Definition of micro, small and medium size businesses as per Accounting Directive of the EU (2013):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4471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96925"/>
            <a:ext cx="8229600" cy="5072063"/>
          </a:xfrm>
        </p:spPr>
        <p:txBody>
          <a:bodyPr/>
          <a:lstStyle/>
          <a:p>
            <a:pPr marL="342900" lvl="1" indent="-342900">
              <a:buBlip>
                <a:blip r:embed="rId2"/>
              </a:buBlip>
            </a:pPr>
            <a:r>
              <a:rPr lang="en-US" sz="2800" dirty="0" smtClean="0"/>
              <a:t>Small undertakings: 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Introduction of a mandatory « safe </a:t>
            </a:r>
            <a:r>
              <a:rPr lang="en-US" sz="2400" dirty="0" err="1" smtClean="0"/>
              <a:t>harbour</a:t>
            </a:r>
            <a:r>
              <a:rPr lang="en-US" sz="2400" dirty="0" smtClean="0"/>
              <a:t> »;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Obligation to address small undertakings (&lt;50 employees) in each Member State: best way to do this: to define this size-category;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Micro-undertakings (&lt;10 employees) are in the small size category, unless stated otherwise in the legislation of a Member State (see below)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« Gold plating » is not possible: the Directive spells out which information and which statements should be prepared by small undertakings.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Accounting Directive 2013 and its key changes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E4241-0149-490F-B839-397C3518C1FC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863600" y="5868988"/>
            <a:ext cx="331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 European Commission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89109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96925"/>
            <a:ext cx="8229600" cy="5072063"/>
          </a:xfrm>
        </p:spPr>
        <p:txBody>
          <a:bodyPr/>
          <a:lstStyle/>
          <a:p>
            <a:pPr marL="342900" lvl="1" indent="-342900">
              <a:buBlip>
                <a:blip r:embed="rId2"/>
              </a:buBlip>
            </a:pPr>
            <a:r>
              <a:rPr lang="en-US" sz="2800" dirty="0" smtClean="0"/>
              <a:t>Micro undertakings: 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Within the small regime, introduction of an option to simplify further;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If a Member State implements one of the simplification option: need to distinguish micro-undertakings. Best way to do this: to define this size-category;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The Directive spells out the minimal regime that can be implemented;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Flexibility on the degree of simplification, depending on each Member State.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Accounting Directive 2013 and its key changes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E4241-0149-490F-B839-397C3518C1FC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863600" y="5881688"/>
            <a:ext cx="331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 European Commission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02206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Accounting Directive 2013 and its key changes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E4241-0149-490F-B839-397C3518C1FC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03214676"/>
              </p:ext>
            </p:extLst>
          </p:nvPr>
        </p:nvGraphicFramePr>
        <p:xfrm>
          <a:off x="203200" y="1366838"/>
          <a:ext cx="8577263" cy="4589462"/>
        </p:xfrm>
        <a:graphic>
          <a:graphicData uri="http://schemas.openxmlformats.org/presentationml/2006/ole">
            <p:oleObj spid="_x0000_s4117" name="Document" r:id="rId3" imgW="5541724" imgH="2964839" progId="Word.Document.12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7800" y="711200"/>
            <a:ext cx="673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Limitation of Notes to the financial statements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863600" y="5881688"/>
            <a:ext cx="331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 European Commission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43762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95325"/>
            <a:ext cx="8229600" cy="5072063"/>
          </a:xfrm>
        </p:spPr>
        <p:txBody>
          <a:bodyPr/>
          <a:lstStyle/>
          <a:p>
            <a:pPr marL="342900" lvl="1" indent="-342900">
              <a:buBlip>
                <a:blip r:embed="rId2"/>
              </a:buBlip>
            </a:pPr>
            <a:r>
              <a:rPr lang="fr-BE" dirty="0"/>
              <a:t>Scope: more </a:t>
            </a:r>
            <a:r>
              <a:rPr lang="fr-BE" dirty="0" err="1"/>
              <a:t>rules</a:t>
            </a:r>
            <a:r>
              <a:rPr lang="fr-BE" dirty="0"/>
              <a:t> </a:t>
            </a:r>
            <a:r>
              <a:rPr lang="fr-BE" dirty="0" err="1"/>
              <a:t>based</a:t>
            </a:r>
            <a:r>
              <a:rPr lang="fr-BE" dirty="0"/>
              <a:t> </a:t>
            </a:r>
            <a:r>
              <a:rPr lang="fr-BE" dirty="0" err="1"/>
              <a:t>with</a:t>
            </a:r>
            <a:r>
              <a:rPr lang="fr-BE" dirty="0"/>
              <a:t> </a:t>
            </a:r>
            <a:r>
              <a:rPr lang="fr-BE" dirty="0" err="1"/>
              <a:t>foreign</a:t>
            </a:r>
            <a:r>
              <a:rPr lang="fr-BE" dirty="0"/>
              <a:t> </a:t>
            </a:r>
            <a:r>
              <a:rPr lang="fr-BE" dirty="0" err="1"/>
              <a:t>entities</a:t>
            </a:r>
            <a:r>
              <a:rPr lang="fr-BE" dirty="0"/>
              <a:t> in </a:t>
            </a:r>
            <a:r>
              <a:rPr lang="fr-BE" dirty="0" err="1"/>
              <a:t>chain</a:t>
            </a:r>
            <a:endParaRPr lang="fr-BE" dirty="0"/>
          </a:p>
          <a:p>
            <a:pPr marL="342900" lvl="1" indent="-342900">
              <a:buBlip>
                <a:blip r:embed="rId2"/>
              </a:buBlip>
            </a:pPr>
            <a:r>
              <a:rPr lang="fr-BE" dirty="0" err="1"/>
              <a:t>Definitions</a:t>
            </a:r>
            <a:r>
              <a:rPr lang="fr-BE" dirty="0"/>
              <a:t>:</a:t>
            </a:r>
            <a:r>
              <a:rPr lang="en-US" dirty="0"/>
              <a:t> whole new set of definitions, including:</a:t>
            </a:r>
          </a:p>
          <a:p>
            <a:pPr lvl="2">
              <a:buFont typeface="Wingdings" pitchFamily="2" charset="2"/>
              <a:buChar char="Ø"/>
            </a:pPr>
            <a:r>
              <a:rPr lang="en-US" sz="1800" dirty="0"/>
              <a:t>Participating interest, related party, group, material…</a:t>
            </a:r>
          </a:p>
          <a:p>
            <a:pPr marL="342900" lvl="1" indent="-342900">
              <a:buBlip>
                <a:blip r:embed="rId2"/>
              </a:buBlip>
            </a:pPr>
            <a:r>
              <a:rPr lang="en-US" dirty="0"/>
              <a:t>Size-categories: uniform size-categories have been introduced per category (micro, small, medium and large). The regime for micro and medium-sized undertakings is an option for Member States </a:t>
            </a:r>
          </a:p>
          <a:p>
            <a:pPr marL="342900" lvl="1" indent="-342900">
              <a:buBlip>
                <a:blip r:embed="rId2"/>
              </a:buBlip>
            </a:pPr>
            <a:r>
              <a:rPr lang="fr-BE" dirty="0"/>
              <a:t>Public </a:t>
            </a:r>
            <a:r>
              <a:rPr lang="fr-BE" dirty="0" err="1"/>
              <a:t>interest</a:t>
            </a:r>
            <a:r>
              <a:rPr lang="fr-BE" dirty="0"/>
              <a:t> </a:t>
            </a:r>
            <a:r>
              <a:rPr lang="fr-BE" dirty="0" err="1"/>
              <a:t>entities</a:t>
            </a:r>
            <a:r>
              <a:rPr lang="fr-BE" dirty="0"/>
              <a:t>:</a:t>
            </a:r>
          </a:p>
          <a:p>
            <a:pPr lvl="2">
              <a:buFont typeface="Wingdings" pitchFamily="2" charset="2"/>
              <a:buChar char="Ø"/>
            </a:pPr>
            <a:r>
              <a:rPr lang="fr-BE" sz="1800" dirty="0" err="1"/>
              <a:t>Listed</a:t>
            </a:r>
            <a:r>
              <a:rPr lang="fr-BE" sz="1800" dirty="0"/>
              <a:t> </a:t>
            </a:r>
            <a:r>
              <a:rPr lang="fr-BE" sz="1800" dirty="0" err="1"/>
              <a:t>companies</a:t>
            </a:r>
            <a:endParaRPr lang="fr-BE" sz="1800" dirty="0"/>
          </a:p>
          <a:p>
            <a:pPr lvl="2">
              <a:buFont typeface="Wingdings" pitchFamily="2" charset="2"/>
              <a:buChar char="Ø"/>
            </a:pPr>
            <a:r>
              <a:rPr lang="fr-BE" sz="1800" dirty="0"/>
              <a:t>Banks</a:t>
            </a:r>
          </a:p>
          <a:p>
            <a:pPr lvl="2">
              <a:buFont typeface="Wingdings" pitchFamily="2" charset="2"/>
              <a:buChar char="Ø"/>
            </a:pPr>
            <a:r>
              <a:rPr lang="fr-BE" sz="1800" dirty="0" err="1"/>
              <a:t>Insurance</a:t>
            </a:r>
            <a:r>
              <a:rPr lang="fr-BE" sz="1800" dirty="0"/>
              <a:t> </a:t>
            </a:r>
            <a:r>
              <a:rPr lang="fr-BE" sz="1800" dirty="0" err="1"/>
              <a:t>companies</a:t>
            </a:r>
            <a:endParaRPr lang="fr-BE" sz="1800" dirty="0"/>
          </a:p>
          <a:p>
            <a:pPr lvl="2">
              <a:buFont typeface="Wingdings" pitchFamily="2" charset="2"/>
              <a:buChar char="Ø"/>
            </a:pPr>
            <a:r>
              <a:rPr lang="fr-BE" sz="1800" dirty="0"/>
              <a:t>… and </a:t>
            </a:r>
            <a:r>
              <a:rPr lang="fr-BE" sz="1800" dirty="0" err="1"/>
              <a:t>entities</a:t>
            </a:r>
            <a:r>
              <a:rPr lang="fr-BE" sz="1800" dirty="0"/>
              <a:t> </a:t>
            </a:r>
            <a:r>
              <a:rPr lang="fr-BE" sz="1800" dirty="0" err="1"/>
              <a:t>defined</a:t>
            </a:r>
            <a:r>
              <a:rPr lang="fr-BE" sz="1800" dirty="0"/>
              <a:t> by a </a:t>
            </a:r>
            <a:r>
              <a:rPr lang="fr-BE" sz="1800" dirty="0" err="1"/>
              <a:t>Member</a:t>
            </a:r>
            <a:r>
              <a:rPr lang="fr-BE" sz="1800" dirty="0"/>
              <a:t> State (rare).</a:t>
            </a:r>
          </a:p>
          <a:p>
            <a:pPr lvl="2">
              <a:buFont typeface="Wingdings" pitchFamily="2" charset="2"/>
              <a:buChar char="Ø"/>
            </a:pPr>
            <a:r>
              <a:rPr lang="fr-BE" sz="1800" dirty="0" err="1"/>
              <a:t>Should</a:t>
            </a:r>
            <a:r>
              <a:rPr lang="fr-BE" sz="1800" dirty="0"/>
              <a:t> </a:t>
            </a:r>
            <a:r>
              <a:rPr lang="fr-BE" sz="1800" dirty="0" err="1"/>
              <a:t>be</a:t>
            </a:r>
            <a:r>
              <a:rPr lang="fr-BE" sz="1800" dirty="0"/>
              <a:t> </a:t>
            </a:r>
            <a:r>
              <a:rPr lang="fr-BE" sz="1800" dirty="0" err="1"/>
              <a:t>treated</a:t>
            </a:r>
            <a:r>
              <a:rPr lang="fr-BE" sz="1800" dirty="0"/>
              <a:t> as large, </a:t>
            </a:r>
            <a:r>
              <a:rPr lang="fr-BE" sz="1800" dirty="0" err="1"/>
              <a:t>whatever</a:t>
            </a:r>
            <a:r>
              <a:rPr lang="fr-BE" sz="1800" dirty="0"/>
              <a:t> the size - </a:t>
            </a:r>
            <a:r>
              <a:rPr lang="fr-BE" sz="1800" dirty="0" err="1"/>
              <a:t>unless</a:t>
            </a:r>
            <a:r>
              <a:rPr lang="fr-BE" sz="1800" dirty="0"/>
              <a:t> exemption </a:t>
            </a:r>
            <a:r>
              <a:rPr lang="fr-BE" sz="1800" dirty="0" err="1"/>
              <a:t>permitted</a:t>
            </a:r>
            <a:endParaRPr lang="fr-BE" sz="1800" dirty="0"/>
          </a:p>
          <a:p>
            <a:pPr marL="342900" lvl="1" indent="-342900">
              <a:buBlip>
                <a:blip r:embed="rId2"/>
              </a:buBlip>
            </a:pPr>
            <a:r>
              <a:rPr lang="en-US" dirty="0" err="1"/>
              <a:t>Formalised</a:t>
            </a:r>
            <a:r>
              <a:rPr lang="en-US" dirty="0"/>
              <a:t> accounting </a:t>
            </a:r>
            <a:r>
              <a:rPr lang="en-US" dirty="0" smtClean="0"/>
              <a:t>principles: eight </a:t>
            </a:r>
            <a:r>
              <a:rPr lang="en-US" dirty="0"/>
              <a:t>principles, including materiality</a:t>
            </a:r>
            <a:r>
              <a:rPr lang="en-US" dirty="0" smtClean="0"/>
              <a:t>…</a:t>
            </a:r>
            <a:endParaRPr lang="fr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Accounting Directive 2013 and its key changes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E4241-0149-490F-B839-397C3518C1FC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4067399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E4241-0149-490F-B839-397C3518C1FC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95275" y="787400"/>
            <a:ext cx="8648700" cy="5280025"/>
          </a:xfrm>
        </p:spPr>
        <p:txBody>
          <a:bodyPr/>
          <a:lstStyle/>
          <a:p>
            <a:pPr lvl="1">
              <a:buFont typeface="Wingdings" pitchFamily="2" charset="2"/>
              <a:buChar char="Ø"/>
            </a:pPr>
            <a:r>
              <a:rPr lang="en-US" sz="2800" dirty="0" smtClean="0"/>
              <a:t>No reference </a:t>
            </a:r>
            <a:r>
              <a:rPr lang="en-US" sz="2800" b="0" dirty="0" smtClean="0"/>
              <a:t>to the IFRS for SMEs in the Directive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dirty="0" smtClean="0"/>
              <a:t>No prohibition either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dirty="0" smtClean="0"/>
              <a:t>Two hurdles to its adoption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400" dirty="0" smtClean="0"/>
              <a:t>Possible incompatibilities (e.g., uncalled capital)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400" dirty="0" smtClean="0"/>
              <a:t>For small companies: disclosures in the notes exceed the requirements of the directive</a:t>
            </a:r>
          </a:p>
          <a:p>
            <a:pPr lvl="1">
              <a:buFont typeface="Wingdings" pitchFamily="2" charset="2"/>
              <a:buChar char="Ø"/>
            </a:pPr>
            <a:endParaRPr lang="en-US" sz="2800" dirty="0" smtClean="0"/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209120" y="6350"/>
            <a:ext cx="7496591" cy="64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>
                <a:latin typeface="Arial" pitchFamily="34" charset="0"/>
                <a:cs typeface="Arial" pitchFamily="34" charset="0"/>
              </a:rPr>
              <a:t>Accounting Directive 2013 and its key changes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089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From adoption to application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Accounting Directive 2013 and its key changes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E4241-0149-490F-B839-397C3518C1FC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69900" y="1339850"/>
            <a:ext cx="81549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hu-HU" smtClean="0"/>
              <a:t>From adoption to application</a:t>
            </a:r>
            <a:endParaRPr lang="en-US" dirty="0" smtClean="0"/>
          </a:p>
        </p:txBody>
      </p:sp>
      <p:graphicFrame>
        <p:nvGraphicFramePr>
          <p:cNvPr id="6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47054715"/>
              </p:ext>
            </p:extLst>
          </p:nvPr>
        </p:nvGraphicFramePr>
        <p:xfrm>
          <a:off x="469900" y="2492375"/>
          <a:ext cx="8216900" cy="3529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42287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1BDC787-B6E0-4C85-A18E-8A35CE95AF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31BDC787-B6E0-4C85-A18E-8A35CE95AF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31BDC787-B6E0-4C85-A18E-8A35CE95AF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84DA09-281A-4D08-8010-ECE577B2E6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graphicEl>
                                              <a:dgm id="{8C84DA09-281A-4D08-8010-ECE577B2E6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dgm id="{8C84DA09-281A-4D08-8010-ECE577B2E6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7881ED4-66A9-4B14-B509-BA5096136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17881ED4-66A9-4B14-B509-BA5096136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17881ED4-66A9-4B14-B509-BA5096136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3D73593-DE93-4690-850F-6A26C9F1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graphicEl>
                                              <a:dgm id="{E3D73593-DE93-4690-850F-6A26C9F1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graphicEl>
                                              <a:dgm id="{E3D73593-DE93-4690-850F-6A26C9F1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53BDE82-9ABE-4641-BF3D-A532FA7322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553BDE82-9ABE-4641-BF3D-A532FA7322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553BDE82-9ABE-4641-BF3D-A532FA7322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5A751F0-AA2E-4C72-A6B2-C926FD82E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25A751F0-AA2E-4C72-A6B2-C926FD82E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25A751F0-AA2E-4C72-A6B2-C926FD82E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cfrr-template">
  <a:themeElements>
    <a:clrScheme name="CFRR">
      <a:dk1>
        <a:sysClr val="windowText" lastClr="000000"/>
      </a:dk1>
      <a:lt1>
        <a:sysClr val="window" lastClr="FFFFFF"/>
      </a:lt1>
      <a:dk2>
        <a:srgbClr val="98BF0E"/>
      </a:dk2>
      <a:lt2>
        <a:srgbClr val="87888A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4C9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frr-template">
  <a:themeElements>
    <a:clrScheme name="CFRR">
      <a:dk1>
        <a:sysClr val="windowText" lastClr="000000"/>
      </a:dk1>
      <a:lt1>
        <a:sysClr val="window" lastClr="FFFFFF"/>
      </a:lt1>
      <a:dk2>
        <a:srgbClr val="98BF0E"/>
      </a:dk2>
      <a:lt2>
        <a:srgbClr val="87888A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4C9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10040</TotalTime>
  <Words>1448</Words>
  <Application>Microsoft Office PowerPoint</Application>
  <PresentationFormat>Экран (4:3)</PresentationFormat>
  <Paragraphs>191</Paragraphs>
  <Slides>22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cfrr-template</vt:lpstr>
      <vt:lpstr>1_cfrr-template</vt:lpstr>
      <vt:lpstr>Document</vt:lpstr>
      <vt:lpstr>EU Accounting and Audit Directives: Overview</vt:lpstr>
      <vt:lpstr>EU Accounting Directive: key changes</vt:lpstr>
      <vt:lpstr>Accounting Directive 2013 and its key changes</vt:lpstr>
      <vt:lpstr>Accounting Directive 2013 and its key changes</vt:lpstr>
      <vt:lpstr>Accounting Directive 2013 and its key changes</vt:lpstr>
      <vt:lpstr>Accounting Directive 2013 and its key changes</vt:lpstr>
      <vt:lpstr>Accounting Directive 2013 and its key changes</vt:lpstr>
      <vt:lpstr>Слайд 8</vt:lpstr>
      <vt:lpstr>Accounting Directive 2013 and its key changes</vt:lpstr>
      <vt:lpstr>Слайд 10</vt:lpstr>
      <vt:lpstr>Key messages from recent changes</vt:lpstr>
      <vt:lpstr>Main changes in the Audit Directive</vt:lpstr>
      <vt:lpstr>Governance of firms and independence rules</vt:lpstr>
      <vt:lpstr>Auditing standards and Reporting</vt:lpstr>
      <vt:lpstr>Public oversight and delegations to professional bodies </vt:lpstr>
      <vt:lpstr>Public oversight</vt:lpstr>
      <vt:lpstr>Main new issues in the Regulation</vt:lpstr>
      <vt:lpstr>Transition and harmonisation</vt:lpstr>
      <vt:lpstr>Слайд 19</vt:lpstr>
      <vt:lpstr>Implications for Ukraine </vt:lpstr>
      <vt:lpstr>Слайд 21</vt:lpstr>
      <vt:lpstr>Слайд 22</vt:lpstr>
    </vt:vector>
  </TitlesOfParts>
  <Company>The World Bank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cfrr</dc:creator>
  <cp:lastModifiedBy>User</cp:lastModifiedBy>
  <cp:revision>514</cp:revision>
  <cp:lastPrinted>2013-09-30T13:10:42Z</cp:lastPrinted>
  <dcterms:created xsi:type="dcterms:W3CDTF">2010-11-21T10:58:20Z</dcterms:created>
  <dcterms:modified xsi:type="dcterms:W3CDTF">2015-01-08T17:40:40Z</dcterms:modified>
</cp:coreProperties>
</file>